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301" r:id="rId3"/>
    <p:sldId id="262" r:id="rId4"/>
    <p:sldId id="263" r:id="rId5"/>
    <p:sldId id="257" r:id="rId6"/>
    <p:sldId id="273" r:id="rId7"/>
    <p:sldId id="270" r:id="rId8"/>
    <p:sldId id="274" r:id="rId9"/>
    <p:sldId id="278" r:id="rId10"/>
    <p:sldId id="302" r:id="rId11"/>
    <p:sldId id="279" r:id="rId12"/>
    <p:sldId id="282" r:id="rId13"/>
    <p:sldId id="307" r:id="rId14"/>
    <p:sldId id="283" r:id="rId15"/>
    <p:sldId id="280" r:id="rId16"/>
    <p:sldId id="275" r:id="rId17"/>
    <p:sldId id="281" r:id="rId18"/>
    <p:sldId id="276" r:id="rId19"/>
    <p:sldId id="277" r:id="rId20"/>
    <p:sldId id="285" r:id="rId21"/>
    <p:sldId id="286" r:id="rId22"/>
    <p:sldId id="308" r:id="rId23"/>
    <p:sldId id="287" r:id="rId24"/>
    <p:sldId id="309" r:id="rId25"/>
    <p:sldId id="289" r:id="rId26"/>
    <p:sldId id="290" r:id="rId27"/>
    <p:sldId id="310" r:id="rId28"/>
    <p:sldId id="294" r:id="rId29"/>
    <p:sldId id="295" r:id="rId30"/>
    <p:sldId id="30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59D6B-EBCE-494E-879C-064475F2F5E6}" type="datetimeFigureOut">
              <a:rPr lang="en-TR" smtClean="0"/>
              <a:t>4.07.2024</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26149-FF73-8C45-A48F-B542B8BBE8DA}" type="slidenum">
              <a:rPr lang="en-TR" smtClean="0"/>
              <a:t>‹#›</a:t>
            </a:fld>
            <a:endParaRPr lang="en-TR"/>
          </a:p>
        </p:txBody>
      </p:sp>
    </p:spTree>
    <p:extLst>
      <p:ext uri="{BB962C8B-B14F-4D97-AF65-F5344CB8AC3E}">
        <p14:creationId xmlns:p14="http://schemas.microsoft.com/office/powerpoint/2010/main" val="1631864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70226149-FF73-8C45-A48F-B542B8BBE8DA}" type="slidenum">
              <a:rPr lang="en-TR" smtClean="0"/>
              <a:t>10</a:t>
            </a:fld>
            <a:endParaRPr lang="en-TR"/>
          </a:p>
        </p:txBody>
      </p:sp>
    </p:spTree>
    <p:extLst>
      <p:ext uri="{BB962C8B-B14F-4D97-AF65-F5344CB8AC3E}">
        <p14:creationId xmlns:p14="http://schemas.microsoft.com/office/powerpoint/2010/main" val="4227002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7/2/24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7/2/24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7/2/24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7/2/24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7/2/24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7/2/24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7/2/24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7/2/24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7/2/24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7/2/24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7/2/24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7/2/24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7/2/24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7/2/24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7/2/24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7/2/24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7/2/24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7/2/24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2D12-E63F-0AB7-40DB-494A640BD8AD}"/>
              </a:ext>
            </a:extLst>
          </p:cNvPr>
          <p:cNvSpPr>
            <a:spLocks noGrp="1"/>
          </p:cNvSpPr>
          <p:nvPr>
            <p:ph type="ctrTitle"/>
          </p:nvPr>
        </p:nvSpPr>
        <p:spPr>
          <a:xfrm>
            <a:off x="1021278" y="1448789"/>
            <a:ext cx="4690754" cy="4548249"/>
          </a:xfrm>
        </p:spPr>
        <p:txBody>
          <a:bodyPr/>
          <a:lstStyle/>
          <a:p>
            <a:pPr algn="ctr"/>
            <a:r>
              <a:rPr lang="en-US" b="1" i="0" u="none" strike="noStrike" dirty="0">
                <a:solidFill>
                  <a:srgbClr val="FAFAFA"/>
                </a:solidFill>
                <a:effectLst/>
                <a:latin typeface="Calibri" panose="020F0502020204030204" pitchFamily="34" charset="0"/>
                <a:cs typeface="Calibri" panose="020F0502020204030204" pitchFamily="34" charset="0"/>
              </a:rPr>
              <a:t>	AI </a:t>
            </a:r>
            <a:r>
              <a:rPr lang="en-US" b="1" i="0" u="none" strike="noStrike" dirty="0" err="1">
                <a:solidFill>
                  <a:srgbClr val="FAFAFA"/>
                </a:solidFill>
                <a:effectLst/>
                <a:latin typeface="Calibri" panose="020F0502020204030204" pitchFamily="34" charset="0"/>
                <a:cs typeface="Calibri" panose="020F0502020204030204" pitchFamily="34" charset="0"/>
              </a:rPr>
              <a:t>ile</a:t>
            </a:r>
            <a:r>
              <a:rPr lang="en-US" b="1" i="0" u="none" strike="noStrike" dirty="0">
                <a:solidFill>
                  <a:srgbClr val="FAFAFA"/>
                </a:solidFill>
                <a:effectLst/>
                <a:latin typeface="Calibri" panose="020F0502020204030204" pitchFamily="34" charset="0"/>
                <a:cs typeface="Calibri" panose="020F0502020204030204" pitchFamily="34" charset="0"/>
              </a:rPr>
              <a:t> TEST 	UZMANININ 	GELECEĞİ</a:t>
            </a:r>
            <a:br>
              <a:rPr lang="en-US" b="0" i="0" u="none" strike="noStrike" dirty="0">
                <a:solidFill>
                  <a:srgbClr val="FAFAFA"/>
                </a:solidFill>
                <a:effectLst/>
                <a:latin typeface="Inter"/>
              </a:rPr>
            </a:br>
            <a:endParaRPr lang="en-TR" dirty="0"/>
          </a:p>
        </p:txBody>
      </p:sp>
      <p:pic>
        <p:nvPicPr>
          <p:cNvPr id="5" name="Picture 4">
            <a:extLst>
              <a:ext uri="{FF2B5EF4-FFF2-40B4-BE49-F238E27FC236}">
                <a16:creationId xmlns:a16="http://schemas.microsoft.com/office/drawing/2014/main" id="{8C330493-6954-4DD5-F0B8-37C7B2231388}"/>
              </a:ext>
            </a:extLst>
          </p:cNvPr>
          <p:cNvPicPr>
            <a:picLocks noChangeAspect="1"/>
          </p:cNvPicPr>
          <p:nvPr/>
        </p:nvPicPr>
        <p:blipFill>
          <a:blip r:embed="rId2"/>
          <a:stretch>
            <a:fillRect/>
          </a:stretch>
        </p:blipFill>
        <p:spPr>
          <a:xfrm>
            <a:off x="6187044" y="1889933"/>
            <a:ext cx="4503873" cy="3908030"/>
          </a:xfrm>
          <a:prstGeom prst="rect">
            <a:avLst/>
          </a:prstGeom>
        </p:spPr>
      </p:pic>
    </p:spTree>
    <p:extLst>
      <p:ext uri="{BB962C8B-B14F-4D97-AF65-F5344CB8AC3E}">
        <p14:creationId xmlns:p14="http://schemas.microsoft.com/office/powerpoint/2010/main" val="2127177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F8510-BBDF-1101-6ED3-3954236010D1}"/>
              </a:ext>
            </a:extLst>
          </p:cNvPr>
          <p:cNvSpPr>
            <a:spLocks noGrp="1"/>
          </p:cNvSpPr>
          <p:nvPr>
            <p:ph type="title"/>
          </p:nvPr>
        </p:nvSpPr>
        <p:spPr/>
        <p:txBody>
          <a:bodyPr/>
          <a:lstStyle/>
          <a:p>
            <a:r>
              <a:rPr lang="en-TR" sz="3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Bir AI Test Uzmanının Temel Görevleri</a:t>
            </a:r>
            <a:endParaRPr lang="en-TR" dirty="0"/>
          </a:p>
        </p:txBody>
      </p:sp>
      <p:sp>
        <p:nvSpPr>
          <p:cNvPr id="3" name="Content Placeholder 2">
            <a:extLst>
              <a:ext uri="{FF2B5EF4-FFF2-40B4-BE49-F238E27FC236}">
                <a16:creationId xmlns:a16="http://schemas.microsoft.com/office/drawing/2014/main" id="{781F1AA7-4A65-235D-4057-D660C75AE02A}"/>
              </a:ext>
            </a:extLst>
          </p:cNvPr>
          <p:cNvSpPr>
            <a:spLocks noGrp="1"/>
          </p:cNvSpPr>
          <p:nvPr>
            <p:ph idx="1"/>
          </p:nvPr>
        </p:nvSpPr>
        <p:spPr>
          <a:xfrm>
            <a:off x="617516" y="2351314"/>
            <a:ext cx="6163293" cy="4227615"/>
          </a:xfrm>
        </p:spPr>
        <p:txBody>
          <a:bodyPr>
            <a:normAutofit fontScale="85000" lnSpcReduction="20000"/>
          </a:bodyPr>
          <a:lstStyle/>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Hata Tespiti: </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sistemlerindeki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hataları</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düzensizlikleri veya tutarsızlıkları tespit edip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raporlamak </a:t>
            </a:r>
            <a:r>
              <a:rPr lang="en-TR" kern="100" dirty="0">
                <a:effectLst/>
                <a:latin typeface="Calibri" panose="020F0502020204030204" pitchFamily="34" charset="0"/>
                <a:ea typeface="Calibri" panose="020F0502020204030204" pitchFamily="34" charset="0"/>
                <a:cs typeface="Times New Roman" panose="02020603050405020304" pitchFamily="18" charset="0"/>
              </a:rPr>
              <a:t>ve </a:t>
            </a:r>
            <a:r>
              <a:rPr lang="en-TR" b="1" kern="100" dirty="0">
                <a:effectLst/>
                <a:latin typeface="Calibri" panose="020F0502020204030204" pitchFamily="34" charset="0"/>
                <a:ea typeface="Calibri" panose="020F0502020204030204" pitchFamily="34" charset="0"/>
                <a:cs typeface="Times New Roman" panose="02020603050405020304" pitchFamily="18" charset="0"/>
              </a:rPr>
              <a:t>bunları düzeltmek</a:t>
            </a:r>
            <a:r>
              <a:rPr lang="en-TR" kern="100" dirty="0">
                <a:effectLst/>
                <a:latin typeface="Calibri" panose="020F0502020204030204" pitchFamily="34" charset="0"/>
                <a:ea typeface="Calibri" panose="020F0502020204030204" pitchFamily="34" charset="0"/>
                <a:cs typeface="Times New Roman" panose="02020603050405020304" pitchFamily="18" charset="0"/>
              </a:rPr>
              <a:t>, çözmek için developer ile yakın işbirliği içinde çalışmak. </a:t>
            </a:r>
          </a:p>
          <a:p>
            <a:pPr lvl="1"/>
            <a:r>
              <a:rPr lang="en-US" b="1" dirty="0" err="1">
                <a:effectLst/>
                <a:latin typeface="Calibri" panose="020F0502020204030204" pitchFamily="34" charset="0"/>
                <a:cs typeface="Calibri" panose="020F0502020204030204" pitchFamily="34" charset="0"/>
              </a:rPr>
              <a:t>Sistem</a:t>
            </a:r>
            <a:r>
              <a:rPr lang="en-US" b="1" dirty="0">
                <a:effectLst/>
                <a:latin typeface="Calibri" panose="020F0502020204030204" pitchFamily="34" charset="0"/>
                <a:cs typeface="Calibri" panose="020F0502020204030204" pitchFamily="34" charset="0"/>
              </a:rPr>
              <a:t> </a:t>
            </a:r>
            <a:r>
              <a:rPr lang="en-US" b="1" dirty="0" err="1">
                <a:effectLst/>
                <a:latin typeface="Calibri" panose="020F0502020204030204" pitchFamily="34" charset="0"/>
                <a:cs typeface="Calibri" panose="020F0502020204030204" pitchFamily="34" charset="0"/>
              </a:rPr>
              <a:t>hatalarını</a:t>
            </a:r>
            <a:r>
              <a:rPr lang="en-US" b="1" dirty="0">
                <a:effectLst/>
                <a:latin typeface="Calibri" panose="020F0502020204030204" pitchFamily="34" charset="0"/>
                <a:cs typeface="Calibri" panose="020F0502020204030204" pitchFamily="34" charset="0"/>
              </a:rPr>
              <a:t> </a:t>
            </a:r>
            <a:r>
              <a:rPr lang="en-US" b="1" dirty="0" err="1">
                <a:effectLst/>
                <a:latin typeface="Calibri" panose="020F0502020204030204" pitchFamily="34" charset="0"/>
                <a:cs typeface="Calibri" panose="020F0502020204030204" pitchFamily="34" charset="0"/>
              </a:rPr>
              <a:t>belirlemek</a:t>
            </a:r>
            <a:r>
              <a:rPr lang="en-US" b="1" dirty="0">
                <a:effectLst/>
                <a:latin typeface="Calibri" panose="020F0502020204030204" pitchFamily="34" charset="0"/>
                <a:cs typeface="Calibri" panose="020F0502020204030204" pitchFamily="34" charset="0"/>
              </a:rPr>
              <a:t> </a:t>
            </a:r>
            <a:r>
              <a:rPr lang="en-US" dirty="0" err="1">
                <a:effectLst/>
                <a:latin typeface="Calibri" panose="020F0502020204030204" pitchFamily="34" charset="0"/>
                <a:cs typeface="Calibri" panose="020F0502020204030204" pitchFamily="34" charset="0"/>
              </a:rPr>
              <a:t>ve</a:t>
            </a:r>
            <a:r>
              <a:rPr lang="en-US" dirty="0">
                <a:effectLst/>
                <a:latin typeface="Calibri" panose="020F0502020204030204" pitchFamily="34" charset="0"/>
                <a:cs typeface="Calibri" panose="020F0502020204030204" pitchFamily="34" charset="0"/>
              </a:rPr>
              <a:t> </a:t>
            </a:r>
            <a:r>
              <a:rPr lang="en-US" b="1" dirty="0" err="1">
                <a:effectLst/>
                <a:latin typeface="Calibri" panose="020F0502020204030204" pitchFamily="34" charset="0"/>
                <a:cs typeface="Calibri" panose="020F0502020204030204" pitchFamily="34" charset="0"/>
              </a:rPr>
              <a:t>önlemler</a:t>
            </a:r>
            <a:r>
              <a:rPr lang="en-US" b="1" dirty="0">
                <a:effectLst/>
                <a:latin typeface="Calibri" panose="020F0502020204030204" pitchFamily="34" charset="0"/>
                <a:cs typeface="Calibri" panose="020F0502020204030204" pitchFamily="34" charset="0"/>
              </a:rPr>
              <a:t> </a:t>
            </a:r>
            <a:r>
              <a:rPr lang="en-US" b="1" dirty="0" err="1">
                <a:effectLst/>
                <a:latin typeface="Calibri" panose="020F0502020204030204" pitchFamily="34" charset="0"/>
                <a:cs typeface="Calibri" panose="020F0502020204030204" pitchFamily="34" charset="0"/>
              </a:rPr>
              <a:t>almak</a:t>
            </a:r>
            <a:r>
              <a:rPr lang="en-US" b="1" dirty="0">
                <a:effectLst/>
                <a:latin typeface="Calibri" panose="020F0502020204030204" pitchFamily="34" charset="0"/>
                <a:cs typeface="Calibri" panose="020F0502020204030204" pitchFamily="34" charset="0"/>
              </a:rPr>
              <a:t> </a:t>
            </a:r>
            <a:r>
              <a:rPr lang="en-US" dirty="0" err="1">
                <a:effectLst/>
                <a:latin typeface="Calibri" panose="020F0502020204030204" pitchFamily="34" charset="0"/>
                <a:cs typeface="Calibri" panose="020F0502020204030204" pitchFamily="34" charset="0"/>
              </a:rPr>
              <a:t>ve</a:t>
            </a:r>
            <a:r>
              <a:rPr lang="en-US" dirty="0">
                <a:effectLst/>
                <a:latin typeface="Calibri" panose="020F0502020204030204" pitchFamily="34" charset="0"/>
                <a:cs typeface="Calibri" panose="020F0502020204030204" pitchFamily="34" charset="0"/>
              </a:rPr>
              <a:t> </a:t>
            </a:r>
            <a:r>
              <a:rPr lang="en-US" b="1" dirty="0" err="1">
                <a:effectLst/>
                <a:latin typeface="Calibri" panose="020F0502020204030204" pitchFamily="34" charset="0"/>
                <a:cs typeface="Calibri" panose="020F0502020204030204" pitchFamily="34" charset="0"/>
              </a:rPr>
              <a:t>önermek</a:t>
            </a:r>
            <a:r>
              <a:rPr lang="en-US" dirty="0">
                <a:effectLst/>
                <a:latin typeface="Calibri" panose="020F0502020204030204" pitchFamily="34" charset="0"/>
                <a:cs typeface="Calibri" panose="020F0502020204030204" pitchFamily="34" charset="0"/>
              </a:rPr>
              <a:t>, </a:t>
            </a:r>
            <a:r>
              <a:rPr lang="en-US" dirty="0" err="1">
                <a:effectLst/>
                <a:latin typeface="Calibri" panose="020F0502020204030204" pitchFamily="34" charset="0"/>
                <a:cs typeface="Calibri" panose="020F0502020204030204" pitchFamily="34" charset="0"/>
              </a:rPr>
              <a:t>sorunsuz</a:t>
            </a:r>
            <a:r>
              <a:rPr lang="en-US" dirty="0">
                <a:effectLst/>
                <a:latin typeface="Calibri" panose="020F0502020204030204" pitchFamily="34" charset="0"/>
                <a:cs typeface="Calibri" panose="020F0502020204030204" pitchFamily="34" charset="0"/>
              </a:rPr>
              <a:t> </a:t>
            </a:r>
            <a:r>
              <a:rPr lang="en-US" dirty="0" err="1">
                <a:effectLst/>
                <a:latin typeface="Calibri" panose="020F0502020204030204" pitchFamily="34" charset="0"/>
                <a:cs typeface="Calibri" panose="020F0502020204030204" pitchFamily="34" charset="0"/>
              </a:rPr>
              <a:t>bir</a:t>
            </a:r>
            <a:r>
              <a:rPr lang="en-US" dirty="0">
                <a:effectLst/>
                <a:latin typeface="Calibri" panose="020F0502020204030204" pitchFamily="34" charset="0"/>
                <a:cs typeface="Calibri" panose="020F0502020204030204" pitchFamily="34" charset="0"/>
              </a:rPr>
              <a:t> </a:t>
            </a:r>
            <a:r>
              <a:rPr lang="en-US" dirty="0" err="1">
                <a:effectLst/>
                <a:latin typeface="Calibri" panose="020F0502020204030204" pitchFamily="34" charset="0"/>
                <a:cs typeface="Calibri" panose="020F0502020204030204" pitchFamily="34" charset="0"/>
              </a:rPr>
              <a:t>işleyiş</a:t>
            </a:r>
            <a:r>
              <a:rPr lang="en-US" dirty="0">
                <a:effectLst/>
                <a:latin typeface="Calibri" panose="020F0502020204030204" pitchFamily="34" charset="0"/>
                <a:cs typeface="Calibri" panose="020F0502020204030204" pitchFamily="34" charset="0"/>
              </a:rPr>
              <a:t> </a:t>
            </a:r>
            <a:r>
              <a:rPr lang="en-US" dirty="0" err="1">
                <a:effectLst/>
                <a:latin typeface="Calibri" panose="020F0502020204030204" pitchFamily="34" charset="0"/>
                <a:cs typeface="Calibri" panose="020F0502020204030204" pitchFamily="34" charset="0"/>
              </a:rPr>
              <a:t>için</a:t>
            </a:r>
            <a:r>
              <a:rPr lang="en-US" dirty="0">
                <a:effectLst/>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önemlidir</a:t>
            </a:r>
            <a:r>
              <a:rPr lang="en-US" dirty="0">
                <a:latin typeface="Calibri" panose="020F0502020204030204" pitchFamily="34" charset="0"/>
                <a:cs typeface="Calibri" panose="020F0502020204030204" pitchFamily="34" charset="0"/>
              </a:rPr>
              <a:t>.</a:t>
            </a:r>
            <a:endParaRPr lang="en-TR"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Veri Kalitesi Güvencesi:</a:t>
            </a:r>
            <a:r>
              <a:rPr lang="en-TR"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Verilerin toplanması</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ön işlenmesi </a:t>
            </a:r>
            <a:r>
              <a:rPr lang="en-TR" kern="100" dirty="0">
                <a:effectLst/>
                <a:latin typeface="Calibri" panose="020F0502020204030204" pitchFamily="34" charset="0"/>
                <a:ea typeface="Calibri" panose="020F0502020204030204" pitchFamily="34" charset="0"/>
                <a:cs typeface="Times New Roman" panose="02020603050405020304" pitchFamily="18" charset="0"/>
              </a:rPr>
              <a:t>ve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doğrulanması</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lvl="1" indent="0">
              <a:buNone/>
            </a:pPr>
            <a:r>
              <a:rPr lang="en-TR" kern="100" dirty="0">
                <a:effectLst/>
                <a:latin typeface="Calibri" panose="020F0502020204030204" pitchFamily="34" charset="0"/>
                <a:ea typeface="Calibri" panose="020F0502020204030204" pitchFamily="34" charset="0"/>
                <a:cs typeface="Times New Roman" panose="02020603050405020304" pitchFamily="18" charset="0"/>
              </a:rPr>
              <a:t>gibi görevleri içeren yapay zeka modellerinin eğitimi 	ve test edilmesi için kullanılan verilerin kalitesinin, tutarlılığının ve uygunluğunun sağlanması.</a:t>
            </a:r>
          </a:p>
          <a:p>
            <a:endParaRPr lang="en-TR" dirty="0"/>
          </a:p>
        </p:txBody>
      </p:sp>
      <p:pic>
        <p:nvPicPr>
          <p:cNvPr id="5" name="Picture 4">
            <a:extLst>
              <a:ext uri="{FF2B5EF4-FFF2-40B4-BE49-F238E27FC236}">
                <a16:creationId xmlns:a16="http://schemas.microsoft.com/office/drawing/2014/main" id="{FF8897CA-5B47-1A51-B758-8245A538FAAC}"/>
              </a:ext>
            </a:extLst>
          </p:cNvPr>
          <p:cNvPicPr>
            <a:picLocks noChangeAspect="1"/>
          </p:cNvPicPr>
          <p:nvPr/>
        </p:nvPicPr>
        <p:blipFill>
          <a:blip r:embed="rId3"/>
          <a:stretch>
            <a:fillRect/>
          </a:stretch>
        </p:blipFill>
        <p:spPr>
          <a:xfrm>
            <a:off x="7018316" y="3095012"/>
            <a:ext cx="4691413" cy="2680843"/>
          </a:xfrm>
          <a:prstGeom prst="rect">
            <a:avLst/>
          </a:prstGeom>
        </p:spPr>
      </p:pic>
    </p:spTree>
    <p:extLst>
      <p:ext uri="{BB962C8B-B14F-4D97-AF65-F5344CB8AC3E}">
        <p14:creationId xmlns:p14="http://schemas.microsoft.com/office/powerpoint/2010/main" val="1366148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482A-F180-8940-C46A-E5739E876B0A}"/>
              </a:ext>
            </a:extLst>
          </p:cNvPr>
          <p:cNvSpPr>
            <a:spLocks noGrp="1"/>
          </p:cNvSpPr>
          <p:nvPr>
            <p:ph type="title"/>
          </p:nvPr>
        </p:nvSpPr>
        <p:spPr/>
        <p:txBody>
          <a:bodyPr/>
          <a:lstStyle/>
          <a:p>
            <a:r>
              <a:rPr lang="en-TR" sz="3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Bir AI Test Uzmanının Temel Görevleri</a:t>
            </a:r>
            <a:endParaRPr lang="en-TR" sz="3400" dirty="0"/>
          </a:p>
        </p:txBody>
      </p:sp>
      <p:sp>
        <p:nvSpPr>
          <p:cNvPr id="3" name="Content Placeholder 2">
            <a:extLst>
              <a:ext uri="{FF2B5EF4-FFF2-40B4-BE49-F238E27FC236}">
                <a16:creationId xmlns:a16="http://schemas.microsoft.com/office/drawing/2014/main" id="{43BFAB06-4EA0-CE83-A97A-B2D80B003AF1}"/>
              </a:ext>
            </a:extLst>
          </p:cNvPr>
          <p:cNvSpPr>
            <a:spLocks noGrp="1"/>
          </p:cNvSpPr>
          <p:nvPr>
            <p:ph idx="1"/>
          </p:nvPr>
        </p:nvSpPr>
        <p:spPr>
          <a:xfrm>
            <a:off x="593766" y="2375065"/>
            <a:ext cx="6852063" cy="4132613"/>
          </a:xfrm>
        </p:spPr>
        <p:txBody>
          <a:bodyPr>
            <a:normAutofit/>
          </a:bodyPr>
          <a:lstStyle/>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İşbirliği: </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Gereksinimleri anlamak, varsayımları doğrulamak ve test süreçlerini proje hedefleriyle uyumlu hale getirmek için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developerlar, data scientistler ve alan uzmanları dahil olmak üzere çeşitli ekiplerle işbirliği yapmak.</a:t>
            </a:r>
          </a:p>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Dokümantasyon ve Raporlama:</a:t>
            </a:r>
            <a:r>
              <a:rPr lang="en-TR"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Test yöntemlerinin, sonuçların ve önerilerin paydaşlar için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açık ve kısa raporlarla belgelenmesi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t>
            </a:r>
          </a:p>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Gerekli Beceriler ve Nitelikler</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Yapay zeka test uzmanı olmak, hem yazılım testi hem de yapay zeka alanında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teknik becerilerin, alan bilgisinin ve pratik deneyimin bir kombinasyonunu gerektirir. </a:t>
            </a:r>
          </a:p>
        </p:txBody>
      </p:sp>
      <p:pic>
        <p:nvPicPr>
          <p:cNvPr id="5" name="Picture 4">
            <a:extLst>
              <a:ext uri="{FF2B5EF4-FFF2-40B4-BE49-F238E27FC236}">
                <a16:creationId xmlns:a16="http://schemas.microsoft.com/office/drawing/2014/main" id="{66E218F7-F202-DDA7-D9D5-21AF48143B0D}"/>
              </a:ext>
            </a:extLst>
          </p:cNvPr>
          <p:cNvPicPr>
            <a:picLocks noChangeAspect="1"/>
          </p:cNvPicPr>
          <p:nvPr/>
        </p:nvPicPr>
        <p:blipFill>
          <a:blip r:embed="rId2"/>
          <a:stretch>
            <a:fillRect/>
          </a:stretch>
        </p:blipFill>
        <p:spPr>
          <a:xfrm>
            <a:off x="7557985" y="3138000"/>
            <a:ext cx="4040249" cy="2606742"/>
          </a:xfrm>
          <a:prstGeom prst="rect">
            <a:avLst/>
          </a:prstGeom>
        </p:spPr>
      </p:pic>
    </p:spTree>
    <p:extLst>
      <p:ext uri="{BB962C8B-B14F-4D97-AF65-F5344CB8AC3E}">
        <p14:creationId xmlns:p14="http://schemas.microsoft.com/office/powerpoint/2010/main" val="1944973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563EE-9256-D387-45DD-756B9CCEE6DC}"/>
              </a:ext>
            </a:extLst>
          </p:cNvPr>
          <p:cNvSpPr>
            <a:spLocks noGrp="1"/>
          </p:cNvSpPr>
          <p:nvPr>
            <p:ph type="title"/>
          </p:nvPr>
        </p:nvSpPr>
        <p:spPr/>
        <p:txBody>
          <a:bodyPr/>
          <a:lstStyle/>
          <a:p>
            <a:r>
              <a:rPr lang="en-TR" sz="3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Bir AI Test Uzmanının Temel Görevleri</a:t>
            </a:r>
            <a:endParaRPr lang="en-TR" sz="3400" dirty="0"/>
          </a:p>
        </p:txBody>
      </p:sp>
      <p:sp>
        <p:nvSpPr>
          <p:cNvPr id="3" name="Content Placeholder 2">
            <a:extLst>
              <a:ext uri="{FF2B5EF4-FFF2-40B4-BE49-F238E27FC236}">
                <a16:creationId xmlns:a16="http://schemas.microsoft.com/office/drawing/2014/main" id="{59427A67-91D2-F6A0-8051-E9837A767CED}"/>
              </a:ext>
            </a:extLst>
          </p:cNvPr>
          <p:cNvSpPr>
            <a:spLocks noGrp="1"/>
          </p:cNvSpPr>
          <p:nvPr>
            <p:ph idx="1"/>
          </p:nvPr>
        </p:nvSpPr>
        <p:spPr>
          <a:xfrm>
            <a:off x="1246911" y="3305652"/>
            <a:ext cx="5165766" cy="2185059"/>
          </a:xfrm>
        </p:spPr>
        <p:txBody>
          <a:bodyPr>
            <a:normAutofit/>
          </a:bodyPr>
          <a:lstStyle/>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Yazılım Testinin Temellerini Öğrenin: </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Yazılım test ilkeleri, metodolojileri ve teknikleri hakkında sağlam bir anlayış kazanarak başlayın. İşlevsel test, regresyon testi, performans testi ve güvenlik testi gibi çeşitli test yöntemlerini öğrenin.</a:t>
            </a:r>
          </a:p>
        </p:txBody>
      </p:sp>
      <p:pic>
        <p:nvPicPr>
          <p:cNvPr id="5" name="Picture 4">
            <a:extLst>
              <a:ext uri="{FF2B5EF4-FFF2-40B4-BE49-F238E27FC236}">
                <a16:creationId xmlns:a16="http://schemas.microsoft.com/office/drawing/2014/main" id="{FC714A47-EBE9-E8A8-2D3D-141A95BE0E79}"/>
              </a:ext>
            </a:extLst>
          </p:cNvPr>
          <p:cNvPicPr>
            <a:picLocks noChangeAspect="1"/>
          </p:cNvPicPr>
          <p:nvPr/>
        </p:nvPicPr>
        <p:blipFill>
          <a:blip r:embed="rId2"/>
          <a:stretch>
            <a:fillRect/>
          </a:stretch>
        </p:blipFill>
        <p:spPr>
          <a:xfrm>
            <a:off x="7089570" y="3305652"/>
            <a:ext cx="4508584" cy="2578680"/>
          </a:xfrm>
          <a:prstGeom prst="rect">
            <a:avLst/>
          </a:prstGeom>
        </p:spPr>
      </p:pic>
    </p:spTree>
    <p:extLst>
      <p:ext uri="{BB962C8B-B14F-4D97-AF65-F5344CB8AC3E}">
        <p14:creationId xmlns:p14="http://schemas.microsoft.com/office/powerpoint/2010/main" val="178213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065D-E332-3665-BAF9-2FDA60548B1C}"/>
              </a:ext>
            </a:extLst>
          </p:cNvPr>
          <p:cNvSpPr>
            <a:spLocks noGrp="1"/>
          </p:cNvSpPr>
          <p:nvPr>
            <p:ph type="title"/>
          </p:nvPr>
        </p:nvSpPr>
        <p:spPr/>
        <p:txBody>
          <a:bodyPr/>
          <a:lstStyle/>
          <a:p>
            <a:r>
              <a:rPr lang="en-TR" sz="3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Bir AI Test Uzmanının Temel Görevleri</a:t>
            </a:r>
            <a:endParaRPr lang="en-TR" dirty="0"/>
          </a:p>
        </p:txBody>
      </p:sp>
      <p:sp>
        <p:nvSpPr>
          <p:cNvPr id="3" name="Content Placeholder 2">
            <a:extLst>
              <a:ext uri="{FF2B5EF4-FFF2-40B4-BE49-F238E27FC236}">
                <a16:creationId xmlns:a16="http://schemas.microsoft.com/office/drawing/2014/main" id="{C9184F09-D1EE-49BC-9F09-1799A8B06FA5}"/>
              </a:ext>
            </a:extLst>
          </p:cNvPr>
          <p:cNvSpPr>
            <a:spLocks noGrp="1"/>
          </p:cNvSpPr>
          <p:nvPr>
            <p:ph idx="1"/>
          </p:nvPr>
        </p:nvSpPr>
        <p:spPr>
          <a:xfrm>
            <a:off x="1154955" y="2603500"/>
            <a:ext cx="6623384" cy="3416300"/>
          </a:xfrm>
        </p:spPr>
        <p:txBody>
          <a:bodyPr/>
          <a:lstStyle/>
          <a:p>
            <a:r>
              <a:rPr lang="en-US" sz="1800" b="1" u="sng" dirty="0" err="1">
                <a:solidFill>
                  <a:srgbClr val="FF0000"/>
                </a:solidFill>
                <a:effectLst/>
                <a:latin typeface="Calibri" panose="020F0502020204030204" pitchFamily="34" charset="0"/>
                <a:cs typeface="Calibri" panose="020F0502020204030204" pitchFamily="34" charset="0"/>
              </a:rPr>
              <a:t>Yapay</a:t>
            </a:r>
            <a:r>
              <a:rPr lang="en-US" sz="1800" b="1" u="sng" dirty="0">
                <a:solidFill>
                  <a:srgbClr val="FF0000"/>
                </a:solidFill>
                <a:effectLst/>
                <a:latin typeface="Calibri" panose="020F0502020204030204" pitchFamily="34" charset="0"/>
                <a:cs typeface="Calibri" panose="020F0502020204030204" pitchFamily="34" charset="0"/>
              </a:rPr>
              <a:t> </a:t>
            </a:r>
            <a:r>
              <a:rPr lang="en-US" sz="1800" b="1" u="sng" dirty="0" err="1">
                <a:solidFill>
                  <a:srgbClr val="FF0000"/>
                </a:solidFill>
                <a:effectLst/>
                <a:latin typeface="Calibri" panose="020F0502020204030204" pitchFamily="34" charset="0"/>
                <a:cs typeface="Calibri" panose="020F0502020204030204" pitchFamily="34" charset="0"/>
              </a:rPr>
              <a:t>Zeka</a:t>
            </a:r>
            <a:r>
              <a:rPr lang="en-US" sz="1800" b="1" u="sng" dirty="0">
                <a:solidFill>
                  <a:srgbClr val="FF0000"/>
                </a:solidFill>
                <a:effectLst/>
                <a:latin typeface="Calibri" panose="020F0502020204030204" pitchFamily="34" charset="0"/>
                <a:cs typeface="Calibri" panose="020F0502020204030204" pitchFamily="34" charset="0"/>
              </a:rPr>
              <a:t> </a:t>
            </a:r>
            <a:r>
              <a:rPr lang="en-US" sz="1800" b="1" u="sng" dirty="0" err="1">
                <a:solidFill>
                  <a:srgbClr val="FF0000"/>
                </a:solidFill>
                <a:effectLst/>
                <a:latin typeface="Calibri" panose="020F0502020204030204" pitchFamily="34" charset="0"/>
                <a:cs typeface="Calibri" panose="020F0502020204030204" pitchFamily="34" charset="0"/>
              </a:rPr>
              <a:t>Modellerini</a:t>
            </a:r>
            <a:r>
              <a:rPr lang="en-US" sz="1800" b="1" u="sng" dirty="0">
                <a:solidFill>
                  <a:srgbClr val="FF0000"/>
                </a:solidFill>
                <a:effectLst/>
                <a:latin typeface="Calibri" panose="020F0502020204030204" pitchFamily="34" charset="0"/>
                <a:cs typeface="Calibri" panose="020F0502020204030204" pitchFamily="34" charset="0"/>
              </a:rPr>
              <a:t> </a:t>
            </a:r>
            <a:r>
              <a:rPr lang="en-US" sz="1800" b="1" u="sng" dirty="0" err="1">
                <a:solidFill>
                  <a:srgbClr val="FF0000"/>
                </a:solidFill>
                <a:effectLst/>
                <a:latin typeface="Calibri" panose="020F0502020204030204" pitchFamily="34" charset="0"/>
                <a:cs typeface="Calibri" panose="020F0502020204030204" pitchFamily="34" charset="0"/>
              </a:rPr>
              <a:t>Anlamak</a:t>
            </a:r>
            <a:r>
              <a:rPr lang="en-US" sz="1800" b="1" u="sng" dirty="0">
                <a:solidFill>
                  <a:srgbClr val="FF0000"/>
                </a:solidFill>
                <a:effectLst/>
                <a:latin typeface="Calibri" panose="020F0502020204030204" pitchFamily="34" charset="0"/>
                <a:cs typeface="Calibri" panose="020F0502020204030204" pitchFamily="34" charset="0"/>
              </a:rPr>
              <a:t>:</a:t>
            </a:r>
            <a:endParaRPr lang="en-US" sz="1800" dirty="0">
              <a:solidFill>
                <a:srgbClr val="FF0000"/>
              </a:solidFill>
              <a:effectLst/>
              <a:latin typeface="Calibri" panose="020F0502020204030204" pitchFamily="34" charset="0"/>
              <a:cs typeface="Calibri" panose="020F0502020204030204" pitchFamily="34" charset="0"/>
            </a:endParaRPr>
          </a:p>
          <a:p>
            <a:pPr marL="0" indent="0">
              <a:buNone/>
            </a:pP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Yapay</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Zeka</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modelinin</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kullanım</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amacını</a:t>
            </a:r>
            <a:r>
              <a:rPr lang="en-US" sz="1800" dirty="0">
                <a:effectLst/>
                <a:latin typeface="Calibri" panose="020F0502020204030204" pitchFamily="34" charset="0"/>
                <a:cs typeface="Calibri" panose="020F0502020204030204" pitchFamily="34" charset="0"/>
              </a:rPr>
              <a:t>, </a:t>
            </a:r>
            <a:r>
              <a:rPr lang="en-US" sz="1800" b="1" dirty="0" err="1">
                <a:effectLst/>
                <a:latin typeface="Calibri" panose="020F0502020204030204" pitchFamily="34" charset="0"/>
                <a:cs typeface="Calibri" panose="020F0502020204030204" pitchFamily="34" charset="0"/>
              </a:rPr>
              <a:t>algoritmalarını</a:t>
            </a:r>
            <a:r>
              <a:rPr lang="en-US" sz="1800" b="1" dirty="0">
                <a:effectLst/>
                <a:latin typeface="Calibri" panose="020F0502020204030204" pitchFamily="34" charset="0"/>
                <a:cs typeface="Calibri" panose="020F0502020204030204" pitchFamily="34" charset="0"/>
              </a:rPr>
              <a:t> </a:t>
            </a:r>
            <a:r>
              <a:rPr lang="en-US" sz="1800" b="1" dirty="0" err="1">
                <a:effectLst/>
                <a:latin typeface="Calibri" panose="020F0502020204030204" pitchFamily="34" charset="0"/>
                <a:cs typeface="Calibri" panose="020F0502020204030204" pitchFamily="34" charset="0"/>
              </a:rPr>
              <a:t>ve</a:t>
            </a:r>
            <a:r>
              <a:rPr lang="en-US" sz="1800" b="1" dirty="0">
                <a:effectLst/>
                <a:latin typeface="Calibri" panose="020F0502020204030204" pitchFamily="34" charset="0"/>
                <a:cs typeface="Calibri" panose="020F0502020204030204" pitchFamily="34" charset="0"/>
              </a:rPr>
              <a:t> </a:t>
            </a:r>
            <a:r>
              <a:rPr lang="en-US" sz="1800" b="1" dirty="0" err="1">
                <a:effectLst/>
                <a:latin typeface="Calibri" panose="020F0502020204030204" pitchFamily="34" charset="0"/>
                <a:cs typeface="Calibri" panose="020F0502020204030204" pitchFamily="34" charset="0"/>
              </a:rPr>
              <a:t>kullandığı</a:t>
            </a:r>
            <a:r>
              <a:rPr lang="en-US" sz="1800" b="1" dirty="0">
                <a:effectLst/>
                <a:latin typeface="Calibri" panose="020F0502020204030204" pitchFamily="34" charset="0"/>
                <a:cs typeface="Calibri" panose="020F0502020204030204" pitchFamily="34" charset="0"/>
              </a:rPr>
              <a:t> </a:t>
            </a:r>
            <a:r>
              <a:rPr lang="en-US" sz="1800" b="1" dirty="0" err="1">
                <a:effectLst/>
                <a:latin typeface="Calibri" panose="020F0502020204030204" pitchFamily="34" charset="0"/>
                <a:cs typeface="Calibri" panose="020F0502020204030204" pitchFamily="34" charset="0"/>
              </a:rPr>
              <a:t>verileri</a:t>
            </a:r>
            <a:r>
              <a:rPr lang="en-US" sz="1800" b="1" dirty="0">
                <a:effectLst/>
                <a:latin typeface="Calibri" panose="020F0502020204030204" pitchFamily="34" charset="0"/>
                <a:cs typeface="Calibri" panose="020F0502020204030204" pitchFamily="34" charset="0"/>
              </a:rPr>
              <a:t> </a:t>
            </a:r>
            <a:r>
              <a:rPr lang="en-US" sz="1800" b="1" dirty="0" err="1">
                <a:effectLst/>
                <a:latin typeface="Calibri" panose="020F0502020204030204" pitchFamily="34" charset="0"/>
                <a:cs typeface="Calibri" panose="020F0502020204030204" pitchFamily="34" charset="0"/>
              </a:rPr>
              <a:t>derinlemesine</a:t>
            </a:r>
            <a:r>
              <a:rPr lang="en-US" sz="1800" b="1" dirty="0">
                <a:effectLst/>
                <a:latin typeface="Calibri" panose="020F0502020204030204" pitchFamily="34" charset="0"/>
                <a:cs typeface="Calibri" panose="020F0502020204030204" pitchFamily="34" charset="0"/>
              </a:rPr>
              <a:t> </a:t>
            </a:r>
            <a:r>
              <a:rPr lang="en-US" sz="1800" b="1" dirty="0" err="1">
                <a:effectLst/>
                <a:latin typeface="Calibri" panose="020F0502020204030204" pitchFamily="34" charset="0"/>
                <a:cs typeface="Calibri" panose="020F0502020204030204" pitchFamily="34" charset="0"/>
              </a:rPr>
              <a:t>anlayın</a:t>
            </a:r>
            <a:r>
              <a:rPr lang="en-US" sz="1800" dirty="0">
                <a:effectLst/>
                <a:latin typeface="Calibri" panose="020F0502020204030204" pitchFamily="34" charset="0"/>
                <a:cs typeface="Calibri" panose="020F0502020204030204" pitchFamily="34" charset="0"/>
              </a:rPr>
              <a:t>.</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Araçlarını ve Frameworklerini Keşfedin:</a:t>
            </a:r>
            <a:r>
              <a:rPr lang="en-TR"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Testleri otomatikleştirmek,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tahmine dayalı analizler yapmak ve akıllı test senaryoları oluşturmak için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kullanılan yapay zeka odaklı test tollarına ve frameworklerine aşina olun. </a:t>
            </a:r>
          </a:p>
          <a:p>
            <a:endParaRPr lang="en-TR" dirty="0"/>
          </a:p>
        </p:txBody>
      </p:sp>
      <p:pic>
        <p:nvPicPr>
          <p:cNvPr id="5" name="Picture 4">
            <a:extLst>
              <a:ext uri="{FF2B5EF4-FFF2-40B4-BE49-F238E27FC236}">
                <a16:creationId xmlns:a16="http://schemas.microsoft.com/office/drawing/2014/main" id="{BC137E92-1C21-0B32-7552-1857FEB78844}"/>
              </a:ext>
            </a:extLst>
          </p:cNvPr>
          <p:cNvPicPr>
            <a:picLocks noChangeAspect="1"/>
          </p:cNvPicPr>
          <p:nvPr/>
        </p:nvPicPr>
        <p:blipFill>
          <a:blip r:embed="rId2"/>
          <a:stretch>
            <a:fillRect/>
          </a:stretch>
        </p:blipFill>
        <p:spPr>
          <a:xfrm>
            <a:off x="7778339" y="3322122"/>
            <a:ext cx="3664820" cy="2271156"/>
          </a:xfrm>
          <a:prstGeom prst="rect">
            <a:avLst/>
          </a:prstGeom>
        </p:spPr>
      </p:pic>
    </p:spTree>
    <p:extLst>
      <p:ext uri="{BB962C8B-B14F-4D97-AF65-F5344CB8AC3E}">
        <p14:creationId xmlns:p14="http://schemas.microsoft.com/office/powerpoint/2010/main" val="2997505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3B6D-C121-D254-66DB-FB892A657E10}"/>
              </a:ext>
            </a:extLst>
          </p:cNvPr>
          <p:cNvSpPr>
            <a:spLocks noGrp="1"/>
          </p:cNvSpPr>
          <p:nvPr>
            <p:ph type="title"/>
          </p:nvPr>
        </p:nvSpPr>
        <p:spPr/>
        <p:txBody>
          <a:bodyPr/>
          <a:lstStyle/>
          <a:p>
            <a:r>
              <a:rPr lang="en-TR" sz="3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Bir AI Test Uzmanının Temel Görevleri</a:t>
            </a:r>
            <a:endParaRPr lang="en-TR" dirty="0"/>
          </a:p>
        </p:txBody>
      </p:sp>
      <p:sp>
        <p:nvSpPr>
          <p:cNvPr id="3" name="Content Placeholder 2">
            <a:extLst>
              <a:ext uri="{FF2B5EF4-FFF2-40B4-BE49-F238E27FC236}">
                <a16:creationId xmlns:a16="http://schemas.microsoft.com/office/drawing/2014/main" id="{2422ADC2-3F57-BAA6-3A35-96A40C4580B9}"/>
              </a:ext>
            </a:extLst>
          </p:cNvPr>
          <p:cNvSpPr>
            <a:spLocks noGrp="1"/>
          </p:cNvSpPr>
          <p:nvPr>
            <p:ph idx="1"/>
          </p:nvPr>
        </p:nvSpPr>
        <p:spPr>
          <a:xfrm>
            <a:off x="605643" y="2446317"/>
            <a:ext cx="6165272" cy="4096987"/>
          </a:xfrm>
        </p:spPr>
        <p:txBody>
          <a:bodyPr>
            <a:normAutofit fontScale="92500" lnSpcReduction="10000"/>
          </a:bodyPr>
          <a:lstStyle/>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Pratik Deneyim Kazanın:</a:t>
            </a:r>
            <a:r>
              <a:rPr lang="en-TR"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Stajlar, serbest çalışma veya açık kaynak katkıları aracılığıyla gerçek projelere katılarak bilgi ve becerilerinizi uygulamaya koyun.</a:t>
            </a:r>
            <a:endPar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Güncel Kalın: </a:t>
            </a:r>
          </a:p>
          <a:p>
            <a:pPr marL="0" indent="0">
              <a:buNone/>
            </a:pP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Bilginizi geliştirmek ve alandaki profesyonellerle bağlantı kurmak için konferanslara, çalıştaylara, web seminerlerine ve çevrimiçi kurslara katılın. Yapay zeka testleriyle ilgili projeler, vaka çalışmaları ve araştırma makalelerinden oluşan bir portföy oluşturmak etkili olacaktır.</a:t>
            </a:r>
          </a:p>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Network ve İşbirliği Yapın:</a:t>
            </a:r>
            <a:r>
              <a:rPr lang="en-TR"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Yazılım testi, yapay zeka ve QA otomasyonu ile ilgili profesyonel dernekler, forumlar ve çevrimiçi topluluklarla etkileşime geçin. İlgili sertifikaları almak ve devam eden mesleki gelişim faaliyetlerine katılmak, uzmanlığınızı güçlendirebilir.</a:t>
            </a:r>
          </a:p>
        </p:txBody>
      </p:sp>
      <p:pic>
        <p:nvPicPr>
          <p:cNvPr id="7" name="Picture 6">
            <a:extLst>
              <a:ext uri="{FF2B5EF4-FFF2-40B4-BE49-F238E27FC236}">
                <a16:creationId xmlns:a16="http://schemas.microsoft.com/office/drawing/2014/main" id="{8F46C917-6049-5240-DB33-8129BBA61654}"/>
              </a:ext>
            </a:extLst>
          </p:cNvPr>
          <p:cNvPicPr>
            <a:picLocks noChangeAspect="1"/>
          </p:cNvPicPr>
          <p:nvPr/>
        </p:nvPicPr>
        <p:blipFill>
          <a:blip r:embed="rId2"/>
          <a:stretch>
            <a:fillRect/>
          </a:stretch>
        </p:blipFill>
        <p:spPr>
          <a:xfrm>
            <a:off x="6877792" y="3140466"/>
            <a:ext cx="4815444" cy="2708687"/>
          </a:xfrm>
          <a:prstGeom prst="rect">
            <a:avLst/>
          </a:prstGeom>
        </p:spPr>
      </p:pic>
    </p:spTree>
    <p:extLst>
      <p:ext uri="{BB962C8B-B14F-4D97-AF65-F5344CB8AC3E}">
        <p14:creationId xmlns:p14="http://schemas.microsoft.com/office/powerpoint/2010/main" val="778787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0A5D7-4F5E-6D8A-2F23-54D102D729AA}"/>
              </a:ext>
            </a:extLst>
          </p:cNvPr>
          <p:cNvSpPr>
            <a:spLocks noGrp="1"/>
          </p:cNvSpPr>
          <p:nvPr>
            <p:ph type="title"/>
          </p:nvPr>
        </p:nvSpPr>
        <p:spPr>
          <a:xfrm>
            <a:off x="1154954" y="973667"/>
            <a:ext cx="8855945" cy="795755"/>
          </a:xfrm>
        </p:spPr>
        <p:txBody>
          <a:bodyPr/>
          <a:lstStyle/>
          <a:p>
            <a:r>
              <a:rPr lang="en-TR" sz="3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Uzmanları için Temel Yetenekler</a:t>
            </a:r>
            <a:endParaRPr lang="en-TR" sz="3400" dirty="0"/>
          </a:p>
        </p:txBody>
      </p:sp>
      <p:sp>
        <p:nvSpPr>
          <p:cNvPr id="3" name="Content Placeholder 2">
            <a:extLst>
              <a:ext uri="{FF2B5EF4-FFF2-40B4-BE49-F238E27FC236}">
                <a16:creationId xmlns:a16="http://schemas.microsoft.com/office/drawing/2014/main" id="{5EA42736-AB5A-7D03-BF08-5A702C7B77A1}"/>
              </a:ext>
            </a:extLst>
          </p:cNvPr>
          <p:cNvSpPr>
            <a:spLocks noGrp="1"/>
          </p:cNvSpPr>
          <p:nvPr>
            <p:ph idx="1"/>
          </p:nvPr>
        </p:nvSpPr>
        <p:spPr>
          <a:xfrm>
            <a:off x="938152" y="2386939"/>
            <a:ext cx="6115791" cy="3895107"/>
          </a:xfrm>
        </p:spPr>
        <p:txBody>
          <a:bodyPr>
            <a:normAutofit lnSpcReduction="10000"/>
          </a:bodyPr>
          <a:lstStyle/>
          <a:p>
            <a:pPr marL="0" indent="0">
              <a:buNone/>
            </a:pPr>
            <a:r>
              <a:rPr lang="en-TR" b="1"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 Yapay Zeka ve Machine Learning/Makine Öğrenimi </a:t>
            </a: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Kavramları</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Bu kavramlar, yapay zekada bulunan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model doğruluğu</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güvenlik açıklarının tespit edilmesi </a:t>
            </a:r>
            <a:r>
              <a:rPr lang="en-TR" kern="100" dirty="0">
                <a:effectLst/>
                <a:latin typeface="Calibri" panose="020F0502020204030204" pitchFamily="34" charset="0"/>
                <a:ea typeface="Calibri" panose="020F0502020204030204" pitchFamily="34" charset="0"/>
                <a:cs typeface="Times New Roman" panose="02020603050405020304" pitchFamily="18" charset="0"/>
              </a:rPr>
              <a:t>ve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saldırılara karşı koruma </a:t>
            </a:r>
            <a:r>
              <a:rPr lang="en-TR" kern="100" dirty="0">
                <a:effectLst/>
                <a:latin typeface="Calibri" panose="020F0502020204030204" pitchFamily="34" charset="0"/>
                <a:ea typeface="Calibri" panose="020F0502020204030204" pitchFamily="34" charset="0"/>
                <a:cs typeface="Times New Roman" panose="02020603050405020304" pitchFamily="18" charset="0"/>
              </a:rPr>
              <a:t>sağlayan etkili test senaryoların geliştirilmesini sağlar.</a:t>
            </a:r>
          </a:p>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 Programlama Becerileri</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Programlama dilleri,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yapay zeka frameworlerini yapılandırmak için temel olan kodu yazmak, test etmek ve anlamak için gerekli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araçları sağlar. </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4CA4EC3-C8FD-874E-0BBC-999829812DCB}"/>
              </a:ext>
            </a:extLst>
          </p:cNvPr>
          <p:cNvPicPr>
            <a:picLocks noChangeAspect="1"/>
          </p:cNvPicPr>
          <p:nvPr/>
        </p:nvPicPr>
        <p:blipFill>
          <a:blip r:embed="rId2"/>
          <a:stretch>
            <a:fillRect/>
          </a:stretch>
        </p:blipFill>
        <p:spPr>
          <a:xfrm>
            <a:off x="7189848" y="2962892"/>
            <a:ext cx="4064000" cy="2743200"/>
          </a:xfrm>
          <a:prstGeom prst="rect">
            <a:avLst/>
          </a:prstGeom>
        </p:spPr>
      </p:pic>
    </p:spTree>
    <p:extLst>
      <p:ext uri="{BB962C8B-B14F-4D97-AF65-F5344CB8AC3E}">
        <p14:creationId xmlns:p14="http://schemas.microsoft.com/office/powerpoint/2010/main" val="3819007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65C6-B80B-B786-0C7B-DD493F78C8D8}"/>
              </a:ext>
            </a:extLst>
          </p:cNvPr>
          <p:cNvSpPr>
            <a:spLocks noGrp="1"/>
          </p:cNvSpPr>
          <p:nvPr>
            <p:ph type="title"/>
          </p:nvPr>
        </p:nvSpPr>
        <p:spPr/>
        <p:txBody>
          <a:bodyPr/>
          <a:lstStyle/>
          <a:p>
            <a:r>
              <a:rPr lang="en-TR" sz="3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Uzmanları için Temel Yetenekler</a:t>
            </a:r>
            <a:endParaRPr lang="en-TR" sz="3200" dirty="0"/>
          </a:p>
        </p:txBody>
      </p:sp>
      <p:sp>
        <p:nvSpPr>
          <p:cNvPr id="3" name="Content Placeholder 2">
            <a:extLst>
              <a:ext uri="{FF2B5EF4-FFF2-40B4-BE49-F238E27FC236}">
                <a16:creationId xmlns:a16="http://schemas.microsoft.com/office/drawing/2014/main" id="{F8817E0C-4A9D-47F7-B108-7C63C38CBEFF}"/>
              </a:ext>
            </a:extLst>
          </p:cNvPr>
          <p:cNvSpPr>
            <a:spLocks noGrp="1"/>
          </p:cNvSpPr>
          <p:nvPr>
            <p:ph idx="1"/>
          </p:nvPr>
        </p:nvSpPr>
        <p:spPr>
          <a:xfrm>
            <a:off x="522514" y="2458192"/>
            <a:ext cx="6080167" cy="4191990"/>
          </a:xfrm>
        </p:spPr>
        <p:txBody>
          <a:bodyPr>
            <a:normAutofit/>
          </a:bodyPr>
          <a:lstStyle/>
          <a:p>
            <a:pPr marL="0" indent="0">
              <a:buNone/>
            </a:pPr>
            <a:r>
              <a:rPr lang="en-TR" b="1"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4. Test Otomasyon Araçları</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Test otomasyon araçları, test senaryolarının koşumunu otomatikleştirerek yazılım test süreçlerini kolaylaştırır. </a:t>
            </a:r>
          </a:p>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 Veri Bilimi ve Analitik</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b="1" kern="100" dirty="0">
                <a:latin typeface="Calibri" panose="020F0502020204030204" pitchFamily="34" charset="0"/>
                <a:ea typeface="Calibri" panose="020F0502020204030204" pitchFamily="34" charset="0"/>
                <a:cs typeface="Times New Roman" panose="02020603050405020304" pitchFamily="18" charset="0"/>
              </a:rPr>
              <a:t>Y</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apay zeka modelleri kalıpları, ilişkileri ve kuralları incelemek ve çıkarmak için büyük miktarda veriye ihtiyaç duyar. </a:t>
            </a:r>
          </a:p>
          <a:p>
            <a:pPr lvl="2"/>
            <a:r>
              <a:rPr lang="en-TR" sz="1600" kern="100" dirty="0">
                <a:effectLst/>
                <a:latin typeface="Calibri" panose="020F0502020204030204" pitchFamily="34" charset="0"/>
                <a:ea typeface="Calibri" panose="020F0502020204030204" pitchFamily="34" charset="0"/>
                <a:cs typeface="Times New Roman" panose="02020603050405020304" pitchFamily="18" charset="0"/>
              </a:rPr>
              <a:t>Bu süreç, </a:t>
            </a:r>
            <a:r>
              <a:rPr lang="en-TR" sz="1600" b="1" kern="100" dirty="0">
                <a:effectLst/>
                <a:latin typeface="Calibri" panose="020F0502020204030204" pitchFamily="34" charset="0"/>
                <a:ea typeface="Calibri" panose="020F0502020204030204" pitchFamily="34" charset="0"/>
                <a:cs typeface="Times New Roman" panose="02020603050405020304" pitchFamily="18" charset="0"/>
              </a:rPr>
              <a:t>modelin yeni caseler ile karşılaştığında doğru tahminler yapmasına ve kararlar almasına olanak sağlamak gerekecektir.</a:t>
            </a:r>
          </a:p>
        </p:txBody>
      </p:sp>
      <p:pic>
        <p:nvPicPr>
          <p:cNvPr id="5" name="Picture 4">
            <a:extLst>
              <a:ext uri="{FF2B5EF4-FFF2-40B4-BE49-F238E27FC236}">
                <a16:creationId xmlns:a16="http://schemas.microsoft.com/office/drawing/2014/main" id="{B8B18DCC-7C91-961D-CA70-B75EF398E66F}"/>
              </a:ext>
            </a:extLst>
          </p:cNvPr>
          <p:cNvPicPr>
            <a:picLocks noChangeAspect="1"/>
          </p:cNvPicPr>
          <p:nvPr/>
        </p:nvPicPr>
        <p:blipFill>
          <a:blip r:embed="rId2"/>
          <a:stretch>
            <a:fillRect/>
          </a:stretch>
        </p:blipFill>
        <p:spPr>
          <a:xfrm>
            <a:off x="6602681" y="3214197"/>
            <a:ext cx="5163787" cy="2510174"/>
          </a:xfrm>
          <a:prstGeom prst="rect">
            <a:avLst/>
          </a:prstGeom>
        </p:spPr>
      </p:pic>
    </p:spTree>
    <p:extLst>
      <p:ext uri="{BB962C8B-B14F-4D97-AF65-F5344CB8AC3E}">
        <p14:creationId xmlns:p14="http://schemas.microsoft.com/office/powerpoint/2010/main" val="2425817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7637-CA11-C132-87E3-175501B38E4B}"/>
              </a:ext>
            </a:extLst>
          </p:cNvPr>
          <p:cNvSpPr>
            <a:spLocks noGrp="1"/>
          </p:cNvSpPr>
          <p:nvPr>
            <p:ph type="title"/>
          </p:nvPr>
        </p:nvSpPr>
        <p:spPr>
          <a:xfrm>
            <a:off x="1154954" y="973668"/>
            <a:ext cx="9034075" cy="706964"/>
          </a:xfrm>
        </p:spPr>
        <p:txBody>
          <a:bodyPr/>
          <a:lstStyle/>
          <a:p>
            <a:r>
              <a:rPr lang="en-TR" sz="3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Uzmanları için Temel Yetenekler</a:t>
            </a:r>
            <a:endParaRPr lang="en-TR" sz="3400" dirty="0"/>
          </a:p>
        </p:txBody>
      </p:sp>
      <p:sp>
        <p:nvSpPr>
          <p:cNvPr id="3" name="Content Placeholder 2">
            <a:extLst>
              <a:ext uri="{FF2B5EF4-FFF2-40B4-BE49-F238E27FC236}">
                <a16:creationId xmlns:a16="http://schemas.microsoft.com/office/drawing/2014/main" id="{F027DF5A-A18B-D79D-3AF5-B3D3EC3221FD}"/>
              </a:ext>
            </a:extLst>
          </p:cNvPr>
          <p:cNvSpPr>
            <a:spLocks noGrp="1"/>
          </p:cNvSpPr>
          <p:nvPr>
            <p:ph idx="1"/>
          </p:nvPr>
        </p:nvSpPr>
        <p:spPr>
          <a:xfrm>
            <a:off x="510640" y="2603500"/>
            <a:ext cx="6293922" cy="4046682"/>
          </a:xfrm>
        </p:spPr>
        <p:txBody>
          <a:bodyPr>
            <a:normAutofit fontScale="85000" lnSpcReduction="20000"/>
          </a:bodyPr>
          <a:lstStyle/>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6. Doğal Dil İşleme (NLP)</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Doğal dil işleme (NLP), özellikle metni ve konuşulan dili analiz etme yeteneğiyle ilgili olarak yapay zeka dalında kritik bir unsurdur.</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NLP'nin chatbot, dil işleme araçları ve diğer birçok yapay zeka uygulamasıyla ilgisi,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insan-bilgisayar etkileşimini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bilgi işlemeyi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geliştirmedeki öneminin altını çiziyor.</a:t>
            </a:r>
          </a:p>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7. Problem Çözme ve Eleştirel Düşünme</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sistemleri güçlü olsa da bazen beklenmedik veya istenmeyen sonuçlar üretebilir ve bu da çeşitli zorluklara yol açabilir.</a:t>
            </a:r>
          </a:p>
          <a:p>
            <a:pPr lvl="1"/>
            <a:r>
              <a:rPr lang="en-TR" kern="100" dirty="0">
                <a:effectLst/>
                <a:latin typeface="Calibri" panose="020F0502020204030204" pitchFamily="34" charset="0"/>
                <a:ea typeface="Calibri" panose="020F0502020204030204" pitchFamily="34" charset="0"/>
                <a:cs typeface="Times New Roman" panose="02020603050405020304" pitchFamily="18" charset="0"/>
              </a:rPr>
              <a:t>Bu bağlamda </a:t>
            </a:r>
            <a:r>
              <a:rPr lang="en-TR" b="1" kern="100" dirty="0">
                <a:effectLst/>
                <a:latin typeface="Calibri" panose="020F0502020204030204" pitchFamily="34" charset="0"/>
                <a:ea typeface="Calibri" panose="020F0502020204030204" pitchFamily="34" charset="0"/>
                <a:cs typeface="Times New Roman" panose="02020603050405020304" pitchFamily="18" charset="0"/>
              </a:rPr>
              <a:t>eleştirel düşünme</a:t>
            </a:r>
            <a:r>
              <a:rPr lang="en-TR" kern="100" dirty="0">
                <a:effectLst/>
                <a:latin typeface="Calibri" panose="020F0502020204030204" pitchFamily="34" charset="0"/>
                <a:ea typeface="Calibri" panose="020F0502020204030204" pitchFamily="34" charset="0"/>
                <a:cs typeface="Times New Roman" panose="02020603050405020304" pitchFamily="18" charset="0"/>
              </a:rPr>
              <a:t> çok önemlidir çünkü developerlar ve yapay zeka test uzmanlarının yapay zekayı </a:t>
            </a:r>
            <a:r>
              <a:rPr lang="en-TR" b="1" kern="100" dirty="0">
                <a:effectLst/>
                <a:latin typeface="Calibri" panose="020F0502020204030204" pitchFamily="34" charset="0"/>
                <a:ea typeface="Calibri" panose="020F0502020204030204" pitchFamily="34" charset="0"/>
                <a:cs typeface="Times New Roman" panose="02020603050405020304" pitchFamily="18" charset="0"/>
              </a:rPr>
              <a:t>çok çeşitli öngörülemeyen olayları </a:t>
            </a:r>
            <a:r>
              <a:rPr lang="en-TR" kern="100" dirty="0">
                <a:effectLst/>
                <a:latin typeface="Calibri" panose="020F0502020204030204" pitchFamily="34" charset="0"/>
                <a:ea typeface="Calibri" panose="020F0502020204030204" pitchFamily="34" charset="0"/>
                <a:cs typeface="Times New Roman" panose="02020603050405020304" pitchFamily="18" charset="0"/>
              </a:rPr>
              <a:t>güvenli bir şekilde ele alacak şekilde </a:t>
            </a:r>
            <a:r>
              <a:rPr lang="en-TR" b="1" kern="100" dirty="0">
                <a:effectLst/>
                <a:latin typeface="Calibri" panose="020F0502020204030204" pitchFamily="34" charset="0"/>
                <a:ea typeface="Calibri" panose="020F0502020204030204" pitchFamily="34" charset="0"/>
                <a:cs typeface="Times New Roman" panose="02020603050405020304" pitchFamily="18" charset="0"/>
              </a:rPr>
              <a:t>öngörmesi ve programlaması gerekir.</a:t>
            </a:r>
            <a:endParaRPr lang="en-TR"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Ayrıca yapay zeka sistemini sürekli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analiz etmek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geliştirmek</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algoritmalarını geliştirmek</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için 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güvenlik önlemleri eklemek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için problem çözme becerilerini de kullanmaları gerekiyor. </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TR" dirty="0"/>
          </a:p>
        </p:txBody>
      </p:sp>
      <p:pic>
        <p:nvPicPr>
          <p:cNvPr id="5" name="Picture 4">
            <a:extLst>
              <a:ext uri="{FF2B5EF4-FFF2-40B4-BE49-F238E27FC236}">
                <a16:creationId xmlns:a16="http://schemas.microsoft.com/office/drawing/2014/main" id="{0DAA4CBF-4834-32AF-1015-F76A3861C85C}"/>
              </a:ext>
            </a:extLst>
          </p:cNvPr>
          <p:cNvPicPr>
            <a:picLocks noChangeAspect="1"/>
          </p:cNvPicPr>
          <p:nvPr/>
        </p:nvPicPr>
        <p:blipFill>
          <a:blip r:embed="rId2"/>
          <a:stretch>
            <a:fillRect/>
          </a:stretch>
        </p:blipFill>
        <p:spPr>
          <a:xfrm>
            <a:off x="7171953" y="3164774"/>
            <a:ext cx="3913425" cy="2470176"/>
          </a:xfrm>
          <a:prstGeom prst="rect">
            <a:avLst/>
          </a:prstGeom>
        </p:spPr>
      </p:pic>
    </p:spTree>
    <p:extLst>
      <p:ext uri="{BB962C8B-B14F-4D97-AF65-F5344CB8AC3E}">
        <p14:creationId xmlns:p14="http://schemas.microsoft.com/office/powerpoint/2010/main" val="2720177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4341-D849-E0A7-A071-23F8A0B3F821}"/>
              </a:ext>
            </a:extLst>
          </p:cNvPr>
          <p:cNvSpPr>
            <a:spLocks noGrp="1"/>
          </p:cNvSpPr>
          <p:nvPr>
            <p:ph type="title"/>
          </p:nvPr>
        </p:nvSpPr>
        <p:spPr>
          <a:xfrm>
            <a:off x="1154955" y="973668"/>
            <a:ext cx="8475934" cy="914510"/>
          </a:xfrm>
        </p:spPr>
        <p:txBody>
          <a:bodyPr/>
          <a:lstStyle/>
          <a:p>
            <a:r>
              <a:rPr lang="en-TR" sz="3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Uzmanları için Temel Yetenekler</a:t>
            </a:r>
            <a:endParaRPr lang="en-TR" sz="3200" dirty="0"/>
          </a:p>
        </p:txBody>
      </p:sp>
      <p:sp>
        <p:nvSpPr>
          <p:cNvPr id="3" name="Content Placeholder 2">
            <a:extLst>
              <a:ext uri="{FF2B5EF4-FFF2-40B4-BE49-F238E27FC236}">
                <a16:creationId xmlns:a16="http://schemas.microsoft.com/office/drawing/2014/main" id="{59A34E4A-0DB1-AEE0-683F-64253EDA0FA8}"/>
              </a:ext>
            </a:extLst>
          </p:cNvPr>
          <p:cNvSpPr>
            <a:spLocks noGrp="1"/>
          </p:cNvSpPr>
          <p:nvPr>
            <p:ph idx="1"/>
          </p:nvPr>
        </p:nvSpPr>
        <p:spPr>
          <a:xfrm>
            <a:off x="1154954" y="2603500"/>
            <a:ext cx="5685233" cy="3416300"/>
          </a:xfrm>
        </p:spPr>
        <p:txBody>
          <a:bodyPr>
            <a:normAutofit/>
          </a:bodyPr>
          <a:lstStyle/>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8. Sürekli Öğrenme ve Uyarlanabilirlik</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YapaYapay zeka test uzmanlarının yalnızca mevcut teknolojilere aşina olmaları değil aynı zamanda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gelecekteki trendleri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gelişmeleri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de tahmin etmeleri gerekiyor. </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A4485E2-B0BC-0783-9FD9-20671594BFAA}"/>
              </a:ext>
            </a:extLst>
          </p:cNvPr>
          <p:cNvPicPr>
            <a:picLocks noChangeAspect="1"/>
          </p:cNvPicPr>
          <p:nvPr/>
        </p:nvPicPr>
        <p:blipFill>
          <a:blip r:embed="rId2"/>
          <a:stretch>
            <a:fillRect/>
          </a:stretch>
        </p:blipFill>
        <p:spPr>
          <a:xfrm>
            <a:off x="7505205" y="2487959"/>
            <a:ext cx="3883231" cy="3531841"/>
          </a:xfrm>
          <a:prstGeom prst="rect">
            <a:avLst/>
          </a:prstGeom>
        </p:spPr>
      </p:pic>
    </p:spTree>
    <p:extLst>
      <p:ext uri="{BB962C8B-B14F-4D97-AF65-F5344CB8AC3E}">
        <p14:creationId xmlns:p14="http://schemas.microsoft.com/office/powerpoint/2010/main" val="181904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CA68-E9F8-A9C4-4E46-DFE5786AFEBF}"/>
              </a:ext>
            </a:extLst>
          </p:cNvPr>
          <p:cNvSpPr>
            <a:spLocks noGrp="1"/>
          </p:cNvSpPr>
          <p:nvPr>
            <p:ph type="title"/>
          </p:nvPr>
        </p:nvSpPr>
        <p:spPr>
          <a:xfrm>
            <a:off x="1154954" y="973667"/>
            <a:ext cx="8761413" cy="938259"/>
          </a:xfrm>
        </p:spPr>
        <p:txBody>
          <a:bodyPr/>
          <a:lstStyle/>
          <a:p>
            <a:r>
              <a:rPr lang="en-TR" sz="3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Uzmanları için Temel Beceriler</a:t>
            </a:r>
            <a:endParaRPr lang="en-TR" sz="3400" dirty="0"/>
          </a:p>
        </p:txBody>
      </p:sp>
      <p:sp>
        <p:nvSpPr>
          <p:cNvPr id="3" name="Content Placeholder 2">
            <a:extLst>
              <a:ext uri="{FF2B5EF4-FFF2-40B4-BE49-F238E27FC236}">
                <a16:creationId xmlns:a16="http://schemas.microsoft.com/office/drawing/2014/main" id="{6D91DFE4-4805-3668-61BF-3C96967A204A}"/>
              </a:ext>
            </a:extLst>
          </p:cNvPr>
          <p:cNvSpPr>
            <a:spLocks noGrp="1"/>
          </p:cNvSpPr>
          <p:nvPr>
            <p:ph idx="1"/>
          </p:nvPr>
        </p:nvSpPr>
        <p:spPr>
          <a:xfrm>
            <a:off x="1154954" y="2603500"/>
            <a:ext cx="5958365" cy="3416300"/>
          </a:xfrm>
        </p:spPr>
        <p:txBody>
          <a:bodyPr>
            <a:normAutofit fontScale="85000" lnSpcReduction="20000"/>
          </a:bodyPr>
          <a:lstStyle/>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9. Sinir Ağları ve Derin Öğrenme</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r>
              <a:rPr lang="en-TR" sz="1800" kern="100" dirty="0">
                <a:effectLst/>
                <a:latin typeface="Calibri" panose="020F0502020204030204" pitchFamily="34" charset="0"/>
                <a:ea typeface="Calibri" panose="020F0502020204030204" pitchFamily="34" charset="0"/>
                <a:cs typeface="Times New Roman" panose="02020603050405020304" pitchFamily="18" charset="0"/>
              </a:rPr>
              <a:t>Sinir ağları ve derin öğrenme değerli yetenekler sunarken, karmaşıklıkları nedeniyle yapay 	       zeka testlerinde belirgin zorluklar ortaya çıkarıyor.  </a:t>
            </a:r>
          </a:p>
          <a:p>
            <a:pPr indent="457200"/>
            <a:r>
              <a:rPr lang="en-TR" sz="1800" kern="100" dirty="0">
                <a:effectLst/>
                <a:latin typeface="Calibri" panose="020F0502020204030204" pitchFamily="34" charset="0"/>
                <a:ea typeface="Calibri" panose="020F0502020204030204" pitchFamily="34" charset="0"/>
                <a:cs typeface="Times New Roman" panose="02020603050405020304" pitchFamily="18" charset="0"/>
              </a:rPr>
              <a:t>Modellerin çeşitli veri kümelerinde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iyi performans göstermesini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beklenmeyen girdilere 	       karşı dayanıklı olmasını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etik ve adalet standartlarına uymasını sağlamak</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gerçek    	       dünya uygulamalarında güvenilir ve sorumlu dağıtımın sağlanmasına yardımcı olur.</a:t>
            </a:r>
          </a:p>
          <a:p>
            <a:pPr indent="0">
              <a:buNone/>
            </a:pP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10. İşbirliği ve İletişim Becerileri</a:t>
            </a:r>
          </a:p>
          <a:p>
            <a:pPr indent="457200"/>
            <a:r>
              <a:rPr lang="en-TR" sz="1800" kern="100" dirty="0">
                <a:effectLst/>
                <a:latin typeface="Calibri" panose="020F0502020204030204" pitchFamily="34" charset="0"/>
                <a:ea typeface="Calibri" panose="020F0502020204030204" pitchFamily="34" charset="0"/>
                <a:cs typeface="Times New Roman" panose="02020603050405020304" pitchFamily="18" charset="0"/>
              </a:rPr>
              <a:t>Hem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teknik</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hem de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teknik olmayan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birimlerle açık bir şekilde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iletişim kurma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ve verimli bir şekilde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işbirliği yapma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becerileri, yapay zeka çözümlerinin yalnızca teknik açıdan sağlam olmasını sağlamakla kalmayıp, aynı zamanda hizmet verdikleri şirketin ihtiyaçları ve hedefleriyle de uyumlu olmasını sağlar.</a:t>
            </a:r>
            <a:endParaRPr lang="en-TR" dirty="0"/>
          </a:p>
        </p:txBody>
      </p:sp>
      <p:pic>
        <p:nvPicPr>
          <p:cNvPr id="5" name="Picture 4">
            <a:extLst>
              <a:ext uri="{FF2B5EF4-FFF2-40B4-BE49-F238E27FC236}">
                <a16:creationId xmlns:a16="http://schemas.microsoft.com/office/drawing/2014/main" id="{8A5B64DC-1D06-F0E6-8B4F-876C98B54E01}"/>
              </a:ext>
            </a:extLst>
          </p:cNvPr>
          <p:cNvPicPr>
            <a:picLocks noChangeAspect="1"/>
          </p:cNvPicPr>
          <p:nvPr/>
        </p:nvPicPr>
        <p:blipFill>
          <a:blip r:embed="rId2"/>
          <a:stretch>
            <a:fillRect/>
          </a:stretch>
        </p:blipFill>
        <p:spPr>
          <a:xfrm>
            <a:off x="7220196" y="2872937"/>
            <a:ext cx="4283199" cy="2577672"/>
          </a:xfrm>
          <a:prstGeom prst="rect">
            <a:avLst/>
          </a:prstGeom>
        </p:spPr>
      </p:pic>
    </p:spTree>
    <p:extLst>
      <p:ext uri="{BB962C8B-B14F-4D97-AF65-F5344CB8AC3E}">
        <p14:creationId xmlns:p14="http://schemas.microsoft.com/office/powerpoint/2010/main" val="2307723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1415-132C-5985-226E-C04B9F820344}"/>
              </a:ext>
            </a:extLst>
          </p:cNvPr>
          <p:cNvSpPr>
            <a:spLocks noGrp="1"/>
          </p:cNvSpPr>
          <p:nvPr>
            <p:ph type="title"/>
          </p:nvPr>
        </p:nvSpPr>
        <p:spPr/>
        <p:txBody>
          <a:bodyPr/>
          <a:lstStyle/>
          <a:p>
            <a:r>
              <a:rPr lang="en-TR" sz="36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Testleri Nedir</a:t>
            </a:r>
            <a:endParaRPr lang="en-TR" dirty="0"/>
          </a:p>
        </p:txBody>
      </p:sp>
      <p:sp>
        <p:nvSpPr>
          <p:cNvPr id="3" name="Content Placeholder 2">
            <a:extLst>
              <a:ext uri="{FF2B5EF4-FFF2-40B4-BE49-F238E27FC236}">
                <a16:creationId xmlns:a16="http://schemas.microsoft.com/office/drawing/2014/main" id="{901C54BE-79FB-26D6-530F-15EA520539B1}"/>
              </a:ext>
            </a:extLst>
          </p:cNvPr>
          <p:cNvSpPr>
            <a:spLocks noGrp="1"/>
          </p:cNvSpPr>
          <p:nvPr>
            <p:ph idx="1"/>
          </p:nvPr>
        </p:nvSpPr>
        <p:spPr>
          <a:xfrm>
            <a:off x="739316" y="2520373"/>
            <a:ext cx="6302751" cy="4082308"/>
          </a:xfrm>
        </p:spPr>
        <p:txBody>
          <a:bodyPr>
            <a:normAutofit fontScale="92500" lnSpcReduction="20000"/>
          </a:bodyPr>
          <a:lstStyle/>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testi,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dinamik test senaryosu oluşturma</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kendi kendini iyileştiren test otomasyonu</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akıllı test koşumlarının önceliklendirmesi</a:t>
            </a:r>
            <a:r>
              <a:rPr lang="en-TR" kern="100" dirty="0">
                <a:effectLst/>
                <a:latin typeface="Calibri" panose="020F0502020204030204" pitchFamily="34" charset="0"/>
                <a:ea typeface="Calibri" panose="020F0502020204030204" pitchFamily="34" charset="0"/>
                <a:cs typeface="Times New Roman" panose="02020603050405020304" pitchFamily="18" charset="0"/>
              </a:rPr>
              <a:t> ve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bilişsel test yetenekleri </a:t>
            </a:r>
          </a:p>
          <a:p>
            <a:pPr marL="457200" lvl="1" indent="0">
              <a:buNone/>
            </a:pPr>
            <a:r>
              <a:rPr lang="en-TR" kern="100" dirty="0">
                <a:effectLst/>
                <a:latin typeface="Calibri" panose="020F0502020204030204" pitchFamily="34" charset="0"/>
                <a:ea typeface="Calibri" panose="020F0502020204030204" pitchFamily="34" charset="0"/>
                <a:cs typeface="Times New Roman" panose="02020603050405020304" pitchFamily="18" charset="0"/>
              </a:rPr>
              <a:t>için yapay zekadan yararlanarak geleneksel yazılım testinden farklıdır.</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Geleneksel otomasyonun aksine, bir yapay zeka test aracı</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görsel modeller kullanarak test scriptleri oluşturacak,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değişikliklere otomatik olarak uyum sağlayacak,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potansiyel hataları belirleyecek ve karmaşık görevleri otomatikleştirecek</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lvl="1" indent="0">
              <a:buNone/>
            </a:pPr>
            <a:r>
              <a:rPr lang="en-TR" kern="100" dirty="0">
                <a:effectLst/>
                <a:latin typeface="Calibri" panose="020F0502020204030204" pitchFamily="34" charset="0"/>
                <a:ea typeface="Calibri" panose="020F0502020204030204" pitchFamily="34" charset="0"/>
                <a:cs typeface="Times New Roman" panose="02020603050405020304" pitchFamily="18" charset="0"/>
              </a:rPr>
              <a:t>böylece verimliliği ve kapsamı artıracaktır.</a:t>
            </a:r>
          </a:p>
        </p:txBody>
      </p:sp>
      <p:pic>
        <p:nvPicPr>
          <p:cNvPr id="7" name="Picture 6">
            <a:extLst>
              <a:ext uri="{FF2B5EF4-FFF2-40B4-BE49-F238E27FC236}">
                <a16:creationId xmlns:a16="http://schemas.microsoft.com/office/drawing/2014/main" id="{29005515-36BF-BA3E-50A1-858F8E5E39D5}"/>
              </a:ext>
            </a:extLst>
          </p:cNvPr>
          <p:cNvPicPr>
            <a:picLocks noChangeAspect="1"/>
          </p:cNvPicPr>
          <p:nvPr/>
        </p:nvPicPr>
        <p:blipFill>
          <a:blip r:embed="rId2"/>
          <a:stretch>
            <a:fillRect/>
          </a:stretch>
        </p:blipFill>
        <p:spPr>
          <a:xfrm>
            <a:off x="7243947" y="2935266"/>
            <a:ext cx="4208735" cy="2634261"/>
          </a:xfrm>
          <a:prstGeom prst="rect">
            <a:avLst/>
          </a:prstGeom>
        </p:spPr>
      </p:pic>
    </p:spTree>
    <p:extLst>
      <p:ext uri="{BB962C8B-B14F-4D97-AF65-F5344CB8AC3E}">
        <p14:creationId xmlns:p14="http://schemas.microsoft.com/office/powerpoint/2010/main" val="610255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B532-29AC-B6CA-ACC7-22C19FD59D4B}"/>
              </a:ext>
            </a:extLst>
          </p:cNvPr>
          <p:cNvSpPr>
            <a:spLocks noGrp="1"/>
          </p:cNvSpPr>
          <p:nvPr>
            <p:ph type="title"/>
          </p:nvPr>
        </p:nvSpPr>
        <p:spPr/>
        <p:txBody>
          <a:bodyPr/>
          <a:lstStyle/>
          <a:p>
            <a:r>
              <a:rPr lang="en-TR" sz="3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Nasıl Yapay Zeka Test Uzmanı Olursunuz?</a:t>
            </a:r>
            <a:endParaRPr lang="en-TR" sz="3400" dirty="0"/>
          </a:p>
        </p:txBody>
      </p:sp>
      <p:sp>
        <p:nvSpPr>
          <p:cNvPr id="3" name="Content Placeholder 2">
            <a:extLst>
              <a:ext uri="{FF2B5EF4-FFF2-40B4-BE49-F238E27FC236}">
                <a16:creationId xmlns:a16="http://schemas.microsoft.com/office/drawing/2014/main" id="{EA751E1C-6037-EDEC-47C0-5F23ECD548F0}"/>
              </a:ext>
            </a:extLst>
          </p:cNvPr>
          <p:cNvSpPr>
            <a:spLocks noGrp="1"/>
          </p:cNvSpPr>
          <p:nvPr>
            <p:ph idx="1"/>
          </p:nvPr>
        </p:nvSpPr>
        <p:spPr>
          <a:xfrm>
            <a:off x="1154954" y="2339439"/>
            <a:ext cx="5685233" cy="4334493"/>
          </a:xfrm>
        </p:spPr>
        <p:txBody>
          <a:bodyPr>
            <a:normAutofit lnSpcReduction="10000"/>
          </a:bodyPr>
          <a:lstStyle/>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test uzmanı olmak için yapay zeka kavramları ve yazılım testlerine ilişkin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temel bilgileri edinmeniz gerekir.</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M</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chine Learning teknikleri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TR" b="1" kern="100" dirty="0">
                <a:latin typeface="Calibri" panose="020F0502020204030204" pitchFamily="34" charset="0"/>
                <a:ea typeface="Calibri" panose="020F0502020204030204" pitchFamily="34" charset="0"/>
                <a:cs typeface="Times New Roman" panose="02020603050405020304" pitchFamily="18" charset="0"/>
              </a:rPr>
              <a:t>N</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eural Networks</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Deep Learning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NLP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ile veri analizi gibi çeşitli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yapay zeka görevlerini incelemeyi düşünün</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Ek olarak, yazılım testi için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test metodoloj</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ileri,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otomasyon araçları ve test tasarımı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hakkında bilgi edinin. </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İlgili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sertifikaları</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kursları</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almayı düşünün</a:t>
            </a:r>
          </a:p>
          <a:p>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701FA59-67F1-64CF-5270-52FAEE64B645}"/>
              </a:ext>
            </a:extLst>
          </p:cNvPr>
          <p:cNvPicPr>
            <a:picLocks noChangeAspect="1"/>
          </p:cNvPicPr>
          <p:nvPr/>
        </p:nvPicPr>
        <p:blipFill>
          <a:blip r:embed="rId2"/>
          <a:stretch>
            <a:fillRect/>
          </a:stretch>
        </p:blipFill>
        <p:spPr>
          <a:xfrm>
            <a:off x="6840187" y="2919185"/>
            <a:ext cx="4889500" cy="3175000"/>
          </a:xfrm>
          <a:prstGeom prst="rect">
            <a:avLst/>
          </a:prstGeom>
        </p:spPr>
      </p:pic>
    </p:spTree>
    <p:extLst>
      <p:ext uri="{BB962C8B-B14F-4D97-AF65-F5344CB8AC3E}">
        <p14:creationId xmlns:p14="http://schemas.microsoft.com/office/powerpoint/2010/main" val="4270461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A29B9-6486-1C9A-5A8F-32DBA2A3CF99}"/>
              </a:ext>
            </a:extLst>
          </p:cNvPr>
          <p:cNvSpPr>
            <a:spLocks noGrp="1"/>
          </p:cNvSpPr>
          <p:nvPr>
            <p:ph type="title"/>
          </p:nvPr>
        </p:nvSpPr>
        <p:spPr>
          <a:xfrm>
            <a:off x="914400" y="973667"/>
            <a:ext cx="9892145" cy="843257"/>
          </a:xfrm>
        </p:spPr>
        <p:txBody>
          <a:bodyPr/>
          <a:lstStyle/>
          <a:p>
            <a:r>
              <a:rPr lang="en-TR" sz="3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Ekipleri İçin Önemli Roller</a:t>
            </a:r>
            <a:endParaRPr lang="en-TR" sz="3200" dirty="0"/>
          </a:p>
        </p:txBody>
      </p:sp>
      <p:sp>
        <p:nvSpPr>
          <p:cNvPr id="3" name="Content Placeholder 2">
            <a:extLst>
              <a:ext uri="{FF2B5EF4-FFF2-40B4-BE49-F238E27FC236}">
                <a16:creationId xmlns:a16="http://schemas.microsoft.com/office/drawing/2014/main" id="{53CE8F04-B38C-BF4C-9F47-1DC908D32DE3}"/>
              </a:ext>
            </a:extLst>
          </p:cNvPr>
          <p:cNvSpPr>
            <a:spLocks noGrp="1"/>
          </p:cNvSpPr>
          <p:nvPr>
            <p:ph idx="1"/>
          </p:nvPr>
        </p:nvSpPr>
        <p:spPr>
          <a:xfrm>
            <a:off x="522514" y="2339439"/>
            <a:ext cx="6198920" cy="4275118"/>
          </a:xfrm>
        </p:spPr>
        <p:txBody>
          <a:bodyPr>
            <a:normAutofit fontScale="70000" lnSpcReduction="20000"/>
          </a:bodyPr>
          <a:lstStyle/>
          <a:p>
            <a:pPr marL="0" indent="0">
              <a:buNone/>
            </a:pPr>
            <a:r>
              <a:rPr lang="en-TR" sz="2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22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 Yapay Zeka Test Stratejisti</a:t>
            </a:r>
            <a:endParaRPr lang="en-TR" sz="2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2200" kern="100" dirty="0">
                <a:effectLst/>
                <a:latin typeface="Calibri" panose="020F0502020204030204" pitchFamily="34" charset="0"/>
                <a:ea typeface="Calibri" panose="020F0502020204030204" pitchFamily="34" charset="0"/>
                <a:cs typeface="Times New Roman" panose="02020603050405020304" pitchFamily="18" charset="0"/>
              </a:rPr>
              <a:t>Bir AI test stratejisti, AI testinin genel </a:t>
            </a:r>
          </a:p>
          <a:p>
            <a:pPr lvl="1"/>
            <a:r>
              <a:rPr lang="en-TR" sz="2000" b="1" kern="100" dirty="0">
                <a:effectLst/>
                <a:latin typeface="Calibri" panose="020F0502020204030204" pitchFamily="34" charset="0"/>
                <a:ea typeface="Calibri" panose="020F0502020204030204" pitchFamily="34" charset="0"/>
                <a:cs typeface="Times New Roman" panose="02020603050405020304" pitchFamily="18" charset="0"/>
              </a:rPr>
              <a:t>vizyonunu</a:t>
            </a:r>
            <a:r>
              <a:rPr lang="en-TR"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TR" sz="2000" b="1" kern="100" dirty="0">
                <a:effectLst/>
                <a:latin typeface="Calibri" panose="020F0502020204030204" pitchFamily="34" charset="0"/>
                <a:ea typeface="Calibri" panose="020F0502020204030204" pitchFamily="34" charset="0"/>
                <a:cs typeface="Times New Roman" panose="02020603050405020304" pitchFamily="18" charset="0"/>
              </a:rPr>
              <a:t>kapsamını</a:t>
            </a:r>
            <a:r>
              <a:rPr lang="en-TR" sz="2000" kern="100" dirty="0">
                <a:effectLst/>
                <a:latin typeface="Calibri" panose="020F0502020204030204" pitchFamily="34" charset="0"/>
                <a:ea typeface="Calibri" panose="020F0502020204030204" pitchFamily="34" charset="0"/>
                <a:cs typeface="Times New Roman" panose="02020603050405020304" pitchFamily="18" charset="0"/>
              </a:rPr>
              <a:t> ve </a:t>
            </a:r>
          </a:p>
          <a:p>
            <a:pPr lvl="1"/>
            <a:r>
              <a:rPr lang="en-TR" sz="2000" b="1" kern="100" dirty="0">
                <a:effectLst/>
                <a:latin typeface="Calibri" panose="020F0502020204030204" pitchFamily="34" charset="0"/>
                <a:ea typeface="Calibri" panose="020F0502020204030204" pitchFamily="34" charset="0"/>
                <a:cs typeface="Times New Roman" panose="02020603050405020304" pitchFamily="18" charset="0"/>
              </a:rPr>
              <a:t>hedeflerini</a:t>
            </a:r>
            <a:r>
              <a:rPr lang="en-TR"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lvl="1" indent="0">
              <a:buNone/>
            </a:pPr>
            <a:r>
              <a:rPr lang="en-TR" sz="2000" kern="100" dirty="0">
                <a:effectLst/>
                <a:latin typeface="Calibri" panose="020F0502020204030204" pitchFamily="34" charset="0"/>
                <a:ea typeface="Calibri" panose="020F0502020204030204" pitchFamily="34" charset="0"/>
                <a:cs typeface="Times New Roman" panose="02020603050405020304" pitchFamily="18" charset="0"/>
              </a:rPr>
              <a:t>tanımlamaktan sorumludur. </a:t>
            </a:r>
          </a:p>
          <a:p>
            <a:r>
              <a:rPr lang="en-TR" sz="2200" b="1" kern="100" dirty="0">
                <a:effectLst/>
                <a:latin typeface="Calibri" panose="020F0502020204030204" pitchFamily="34" charset="0"/>
                <a:ea typeface="Calibri" panose="020F0502020204030204" pitchFamily="34" charset="0"/>
                <a:cs typeface="Times New Roman" panose="02020603050405020304" pitchFamily="18" charset="0"/>
              </a:rPr>
              <a:t>Test faaliyetlerini iş hedefleri, yapay zeka geliştirme yaşam döngüsü ve düzenleyici ve etik standartlarla uyumlu hale getirmeleri gerekiyor.</a:t>
            </a:r>
            <a:r>
              <a:rPr lang="en-TR" sz="22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TR" sz="2200" kern="100" dirty="0">
                <a:effectLst/>
                <a:latin typeface="Calibri" panose="020F0502020204030204" pitchFamily="34" charset="0"/>
                <a:ea typeface="Calibri" panose="020F0502020204030204" pitchFamily="34" charset="0"/>
                <a:cs typeface="Times New Roman" panose="02020603050405020304" pitchFamily="18" charset="0"/>
              </a:rPr>
              <a:t>Bir yapay zeka testi stratejisti, yapay zeka testi alanları ve uygulamalarının yanı sıra yapay zeka testi için </a:t>
            </a:r>
            <a:r>
              <a:rPr lang="en-TR" sz="2200" b="1" kern="100" dirty="0">
                <a:effectLst/>
                <a:latin typeface="Calibri" panose="020F0502020204030204" pitchFamily="34" charset="0"/>
                <a:ea typeface="Calibri" panose="020F0502020204030204" pitchFamily="34" charset="0"/>
                <a:cs typeface="Times New Roman" panose="02020603050405020304" pitchFamily="18" charset="0"/>
              </a:rPr>
              <a:t>en iyi uygulamalar ve araçlar hakkında da geniş bir bilgiye sahip olmalıdır. </a:t>
            </a:r>
          </a:p>
          <a:p>
            <a:r>
              <a:rPr lang="en-TR" sz="2200" kern="100" dirty="0">
                <a:effectLst/>
                <a:latin typeface="Calibri" panose="020F0502020204030204" pitchFamily="34" charset="0"/>
                <a:ea typeface="Calibri" panose="020F0502020204030204" pitchFamily="34" charset="0"/>
                <a:cs typeface="Times New Roman" panose="02020603050405020304" pitchFamily="18" charset="0"/>
              </a:rPr>
              <a:t>Ayrıca stakeholderlar, developerlar ve test uzmanlarıyla </a:t>
            </a:r>
            <a:r>
              <a:rPr lang="en-TR" sz="2200" b="1" kern="100" dirty="0">
                <a:effectLst/>
                <a:latin typeface="Calibri" panose="020F0502020204030204" pitchFamily="34" charset="0"/>
                <a:ea typeface="Calibri" panose="020F0502020204030204" pitchFamily="34" charset="0"/>
                <a:cs typeface="Times New Roman" panose="02020603050405020304" pitchFamily="18" charset="0"/>
              </a:rPr>
              <a:t>etkili bir şekilde iletişim kurabilmelidirler</a:t>
            </a:r>
            <a:r>
              <a:rPr lang="en-TR" sz="2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n-TR"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TR" sz="2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4666775-6733-DD68-B75C-B7E4DC58321D}"/>
              </a:ext>
            </a:extLst>
          </p:cNvPr>
          <p:cNvPicPr>
            <a:picLocks noChangeAspect="1"/>
          </p:cNvPicPr>
          <p:nvPr/>
        </p:nvPicPr>
        <p:blipFill>
          <a:blip r:embed="rId2"/>
          <a:stretch>
            <a:fillRect/>
          </a:stretch>
        </p:blipFill>
        <p:spPr>
          <a:xfrm>
            <a:off x="7658594" y="2736382"/>
            <a:ext cx="3147951" cy="3147951"/>
          </a:xfrm>
          <a:prstGeom prst="rect">
            <a:avLst/>
          </a:prstGeom>
        </p:spPr>
      </p:pic>
    </p:spTree>
    <p:extLst>
      <p:ext uri="{BB962C8B-B14F-4D97-AF65-F5344CB8AC3E}">
        <p14:creationId xmlns:p14="http://schemas.microsoft.com/office/powerpoint/2010/main" val="411346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25AF-D910-4643-D637-7F718B3947D3}"/>
              </a:ext>
            </a:extLst>
          </p:cNvPr>
          <p:cNvSpPr>
            <a:spLocks noGrp="1"/>
          </p:cNvSpPr>
          <p:nvPr>
            <p:ph type="title"/>
          </p:nvPr>
        </p:nvSpPr>
        <p:spPr/>
        <p:txBody>
          <a:bodyPr/>
          <a:lstStyle/>
          <a:p>
            <a:r>
              <a:rPr lang="en-TR" sz="36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Ekipleri İçin Önemli Roller</a:t>
            </a:r>
            <a:endParaRPr lang="en-TR" dirty="0"/>
          </a:p>
        </p:txBody>
      </p:sp>
      <p:sp>
        <p:nvSpPr>
          <p:cNvPr id="3" name="Content Placeholder 2">
            <a:extLst>
              <a:ext uri="{FF2B5EF4-FFF2-40B4-BE49-F238E27FC236}">
                <a16:creationId xmlns:a16="http://schemas.microsoft.com/office/drawing/2014/main" id="{016C4FC3-E9B8-935C-B03C-9104B056DCF7}"/>
              </a:ext>
            </a:extLst>
          </p:cNvPr>
          <p:cNvSpPr>
            <a:spLocks noGrp="1"/>
          </p:cNvSpPr>
          <p:nvPr>
            <p:ph idx="1"/>
          </p:nvPr>
        </p:nvSpPr>
        <p:spPr>
          <a:xfrm>
            <a:off x="783771" y="2603499"/>
            <a:ext cx="6353300" cy="3892303"/>
          </a:xfrm>
        </p:spPr>
        <p:txBody>
          <a:bodyPr>
            <a:normAutofit/>
          </a:bodyPr>
          <a:lstStyle/>
          <a:p>
            <a:pPr marL="0" indent="0">
              <a:buNone/>
            </a:pP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 Yapay Zeka Test Mühendisi</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Bir AI test mühendisi,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AI test senaryolarının tasarlanması, uygulanması ve yürütülmesinden sorumludur</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Bir yapay zeka test mühendisi,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yapay zeka sisteminin işlevselliğini, doğruluğunu, sağlamlığını ve ölçeklenebilirliğini doğrulamak için birim testi, entegrasyon testi, sistem testi, performans testi ve güvenlik testi gibi çeşitli test tekniklerini uygulayabilmelidir. </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Ayrıca yapay zeka testinin verimliliğini ve etkinliğini artırmak için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otomasyon toollarını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frameworlerini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kullanabilmelidirler.</a:t>
            </a:r>
          </a:p>
          <a:p>
            <a:endParaRPr lang="en-TR" dirty="0"/>
          </a:p>
        </p:txBody>
      </p:sp>
      <p:pic>
        <p:nvPicPr>
          <p:cNvPr id="5" name="Picture 4">
            <a:extLst>
              <a:ext uri="{FF2B5EF4-FFF2-40B4-BE49-F238E27FC236}">
                <a16:creationId xmlns:a16="http://schemas.microsoft.com/office/drawing/2014/main" id="{3EA6E2B4-A712-CF6B-6DCB-BA92CDD3AF54}"/>
              </a:ext>
            </a:extLst>
          </p:cNvPr>
          <p:cNvPicPr>
            <a:picLocks noChangeAspect="1"/>
          </p:cNvPicPr>
          <p:nvPr/>
        </p:nvPicPr>
        <p:blipFill>
          <a:blip r:embed="rId2"/>
          <a:stretch>
            <a:fillRect/>
          </a:stretch>
        </p:blipFill>
        <p:spPr>
          <a:xfrm>
            <a:off x="7137071" y="2738984"/>
            <a:ext cx="4313052" cy="3393135"/>
          </a:xfrm>
          <a:prstGeom prst="rect">
            <a:avLst/>
          </a:prstGeom>
        </p:spPr>
      </p:pic>
    </p:spTree>
    <p:extLst>
      <p:ext uri="{BB962C8B-B14F-4D97-AF65-F5344CB8AC3E}">
        <p14:creationId xmlns:p14="http://schemas.microsoft.com/office/powerpoint/2010/main" val="4042295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5193-4AEA-A1A1-7C8E-CB26C33AA2C8}"/>
              </a:ext>
            </a:extLst>
          </p:cNvPr>
          <p:cNvSpPr>
            <a:spLocks noGrp="1"/>
          </p:cNvSpPr>
          <p:nvPr>
            <p:ph type="title"/>
          </p:nvPr>
        </p:nvSpPr>
        <p:spPr/>
        <p:txBody>
          <a:bodyPr/>
          <a:lstStyle/>
          <a:p>
            <a:r>
              <a:rPr lang="en-TR" sz="3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Ekipleri İçin Önemli Roller</a:t>
            </a:r>
            <a:endParaRPr lang="en-TR" sz="3400" dirty="0"/>
          </a:p>
        </p:txBody>
      </p:sp>
      <p:sp>
        <p:nvSpPr>
          <p:cNvPr id="3" name="Content Placeholder 2">
            <a:extLst>
              <a:ext uri="{FF2B5EF4-FFF2-40B4-BE49-F238E27FC236}">
                <a16:creationId xmlns:a16="http://schemas.microsoft.com/office/drawing/2014/main" id="{4F1E1848-8E4D-8187-70EE-58B541511D27}"/>
              </a:ext>
            </a:extLst>
          </p:cNvPr>
          <p:cNvSpPr>
            <a:spLocks noGrp="1"/>
          </p:cNvSpPr>
          <p:nvPr>
            <p:ph idx="1"/>
          </p:nvPr>
        </p:nvSpPr>
        <p:spPr>
          <a:xfrm>
            <a:off x="855023" y="2553194"/>
            <a:ext cx="5355771" cy="3966359"/>
          </a:xfrm>
        </p:spPr>
        <p:txBody>
          <a:bodyPr>
            <a:normAutofit fontScale="92500" lnSpcReduction="20000"/>
          </a:bodyPr>
          <a:lstStyle/>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 Yapay Zeka Test Analisti</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Bir AI test analisti,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AI test sonuçlarının analiz edilmesinden</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yorumlanmasından</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raporlanmasından</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sorumludur.</a:t>
            </a:r>
          </a:p>
          <a:p>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Bir yapay zeka testi analisti,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AI test sonuçlarının temel nedenlerini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kalıplarını</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anormalliklerinin</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yanı sıra yapay zeka sisteminin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potansiyel risklerini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sorunlarını</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da tanımlayabilmelidir. </a:t>
            </a:r>
          </a:p>
          <a:p>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Ayrıca developerlara ve stakeholderlara uygulanabilir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öneriler</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geri bildirimler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sunabilmelidirler.</a:t>
            </a:r>
          </a:p>
          <a:p>
            <a:pPr marL="0" indent="0">
              <a:buNone/>
            </a:pP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AD030C6-0708-4CB0-28A9-BD5F8183D00A}"/>
              </a:ext>
            </a:extLst>
          </p:cNvPr>
          <p:cNvPicPr>
            <a:picLocks noChangeAspect="1"/>
          </p:cNvPicPr>
          <p:nvPr/>
        </p:nvPicPr>
        <p:blipFill>
          <a:blip r:embed="rId2"/>
          <a:stretch>
            <a:fillRect/>
          </a:stretch>
        </p:blipFill>
        <p:spPr>
          <a:xfrm>
            <a:off x="6535387" y="2918361"/>
            <a:ext cx="3883052" cy="3423450"/>
          </a:xfrm>
          <a:prstGeom prst="rect">
            <a:avLst/>
          </a:prstGeom>
        </p:spPr>
      </p:pic>
    </p:spTree>
    <p:extLst>
      <p:ext uri="{BB962C8B-B14F-4D97-AF65-F5344CB8AC3E}">
        <p14:creationId xmlns:p14="http://schemas.microsoft.com/office/powerpoint/2010/main" val="325801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8146D-0BB9-6F73-1BBB-C6A5C439330F}"/>
              </a:ext>
            </a:extLst>
          </p:cNvPr>
          <p:cNvSpPr>
            <a:spLocks noGrp="1"/>
          </p:cNvSpPr>
          <p:nvPr>
            <p:ph type="title"/>
          </p:nvPr>
        </p:nvSpPr>
        <p:spPr/>
        <p:txBody>
          <a:bodyPr/>
          <a:lstStyle/>
          <a:p>
            <a:r>
              <a:rPr lang="en-TR" sz="36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Ekipleri İçin Önemli Roller</a:t>
            </a:r>
            <a:endParaRPr lang="en-TR" dirty="0"/>
          </a:p>
        </p:txBody>
      </p:sp>
      <p:sp>
        <p:nvSpPr>
          <p:cNvPr id="3" name="Content Placeholder 2">
            <a:extLst>
              <a:ext uri="{FF2B5EF4-FFF2-40B4-BE49-F238E27FC236}">
                <a16:creationId xmlns:a16="http://schemas.microsoft.com/office/drawing/2014/main" id="{A12C3B7D-EC1C-E779-41AF-809DD03C541A}"/>
              </a:ext>
            </a:extLst>
          </p:cNvPr>
          <p:cNvSpPr>
            <a:spLocks noGrp="1"/>
          </p:cNvSpPr>
          <p:nvPr>
            <p:ph idx="1"/>
          </p:nvPr>
        </p:nvSpPr>
        <p:spPr>
          <a:xfrm>
            <a:off x="1154954" y="2603499"/>
            <a:ext cx="6077119" cy="3666671"/>
          </a:xfrm>
        </p:spPr>
        <p:txBody>
          <a:bodyPr>
            <a:normAutofit lnSpcReduction="10000"/>
          </a:bodyPr>
          <a:lstStyle/>
          <a:p>
            <a:pPr marL="0" indent="0">
              <a:buNone/>
            </a:pP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4 AI Test Evaluator</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Bir AI test evaluator, AI sisteminin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kalitesini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güvenilirliğini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etiğini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değerlendirmekten sorumludur. </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sisteminin bağlamı,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amacı ve değeri hakkında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üst düzey bir bakış açısına ve bütünsel bir bakış açısına sahip olmaları gerekir. </a:t>
            </a:r>
            <a:endParaRPr lang="en-TR" kern="100" dirty="0">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AI sisteminin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memnuniyetini, güvenini ve adilliğini ölçmek için kullanıcı kabul testi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kullanılabilirlik testi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etik testler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gibi çeşitli değerlendirme yöntemlerini uygulayabilmelidir. </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Ayrıca yapay zeka sisteminin performansını ve zaman içindeki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etkisini izleyebilmeli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inceleyebilmelidirler</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TR" dirty="0"/>
          </a:p>
        </p:txBody>
      </p:sp>
      <p:pic>
        <p:nvPicPr>
          <p:cNvPr id="4" name="Picture 3">
            <a:extLst>
              <a:ext uri="{FF2B5EF4-FFF2-40B4-BE49-F238E27FC236}">
                <a16:creationId xmlns:a16="http://schemas.microsoft.com/office/drawing/2014/main" id="{E621022D-F707-CD80-9E4C-D32A71EEF556}"/>
              </a:ext>
            </a:extLst>
          </p:cNvPr>
          <p:cNvPicPr>
            <a:picLocks noChangeAspect="1"/>
          </p:cNvPicPr>
          <p:nvPr/>
        </p:nvPicPr>
        <p:blipFill>
          <a:blip r:embed="rId2"/>
          <a:stretch>
            <a:fillRect/>
          </a:stretch>
        </p:blipFill>
        <p:spPr>
          <a:xfrm>
            <a:off x="7433954" y="3265440"/>
            <a:ext cx="3977292" cy="2342788"/>
          </a:xfrm>
          <a:prstGeom prst="rect">
            <a:avLst/>
          </a:prstGeom>
        </p:spPr>
      </p:pic>
    </p:spTree>
    <p:extLst>
      <p:ext uri="{BB962C8B-B14F-4D97-AF65-F5344CB8AC3E}">
        <p14:creationId xmlns:p14="http://schemas.microsoft.com/office/powerpoint/2010/main" val="3583900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62D6-5D92-94A3-C044-DDD844A314E8}"/>
              </a:ext>
            </a:extLst>
          </p:cNvPr>
          <p:cNvSpPr>
            <a:spLocks noGrp="1"/>
          </p:cNvSpPr>
          <p:nvPr>
            <p:ph type="title"/>
          </p:nvPr>
        </p:nvSpPr>
        <p:spPr>
          <a:xfrm>
            <a:off x="1154954" y="973667"/>
            <a:ext cx="8761413" cy="867007"/>
          </a:xfrm>
        </p:spPr>
        <p:txBody>
          <a:bodyPr/>
          <a:lstStyle/>
          <a:p>
            <a:r>
              <a:rPr lang="en-TR" sz="3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Uzmanı Olarak Başarılı Bir Kariyer Başlatmanın 7 Adımı</a:t>
            </a:r>
            <a:endParaRPr lang="en-TR" sz="3200" dirty="0"/>
          </a:p>
        </p:txBody>
      </p:sp>
      <p:sp>
        <p:nvSpPr>
          <p:cNvPr id="3" name="Content Placeholder 2">
            <a:extLst>
              <a:ext uri="{FF2B5EF4-FFF2-40B4-BE49-F238E27FC236}">
                <a16:creationId xmlns:a16="http://schemas.microsoft.com/office/drawing/2014/main" id="{1ABC4445-1379-3F67-64C5-63875F95355A}"/>
              </a:ext>
            </a:extLst>
          </p:cNvPr>
          <p:cNvSpPr>
            <a:spLocks noGrp="1"/>
          </p:cNvSpPr>
          <p:nvPr>
            <p:ph idx="1"/>
          </p:nvPr>
        </p:nvSpPr>
        <p:spPr>
          <a:xfrm>
            <a:off x="1154955" y="2327564"/>
            <a:ext cx="6433377" cy="4310741"/>
          </a:xfrm>
        </p:spPr>
        <p:txBody>
          <a:bodyPr>
            <a:normAutofit fontScale="92500" lnSpcReduction="20000"/>
          </a:bodyPr>
          <a:lstStyle/>
          <a:p>
            <a:pPr marL="0" indent="0">
              <a:buNone/>
            </a:pP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TR" b="1"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TR"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 Yapay Zeka Kavramlarında Güçlü Bir Temel Edinin</a:t>
            </a:r>
            <a:endParaRPr lang="en-TR"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kern="100" dirty="0">
                <a:effectLst/>
                <a:latin typeface="Calibri" panose="020F0502020204030204" pitchFamily="34" charset="0"/>
                <a:ea typeface="Calibri" panose="020F0502020204030204" pitchFamily="34" charset="0"/>
                <a:cs typeface="Times New Roman" panose="02020603050405020304" pitchFamily="18" charset="0"/>
              </a:rPr>
              <a:t>Yapay zeka test uzmanı olmak için </a:t>
            </a:r>
            <a:r>
              <a:rPr lang="en-TR" b="1" kern="100" dirty="0">
                <a:latin typeface="Calibri" panose="020F0502020204030204" pitchFamily="34" charset="0"/>
                <a:ea typeface="Calibri" panose="020F0502020204030204" pitchFamily="34" charset="0"/>
                <a:cs typeface="Times New Roman" panose="02020603050405020304" pitchFamily="18" charset="0"/>
              </a:rPr>
              <a:t>imachine learning, deep learning </a:t>
            </a:r>
            <a:r>
              <a:rPr lang="en-TR" kern="100" dirty="0">
                <a:effectLst/>
                <a:latin typeface="Calibri" panose="020F0502020204030204" pitchFamily="34" charset="0"/>
                <a:ea typeface="Calibri" panose="020F0502020204030204" pitchFamily="34" charset="0"/>
                <a:cs typeface="Times New Roman" panose="02020603050405020304" pitchFamily="18" charset="0"/>
              </a:rPr>
              <a:t>dahil olmak üzere yapay zeka kavramları hakkında detaylı bir bilgi birikimine sahip olmak çok önemlidir. </a:t>
            </a:r>
          </a:p>
          <a:p>
            <a:r>
              <a:rPr lang="en-TR" kern="100" dirty="0">
                <a:effectLst/>
                <a:latin typeface="Calibri" panose="020F0502020204030204" pitchFamily="34" charset="0"/>
                <a:ea typeface="Calibri" panose="020F0502020204030204" pitchFamily="34" charset="0"/>
                <a:cs typeface="Times New Roman" panose="02020603050405020304" pitchFamily="18" charset="0"/>
              </a:rPr>
              <a:t>Çeşitli yapay zeka algoritmaları, </a:t>
            </a:r>
            <a:r>
              <a:rPr lang="en-US" dirty="0">
                <a:effectLst/>
                <a:latin typeface="Calibri" panose="020F0502020204030204" pitchFamily="34" charset="0"/>
                <a:cs typeface="Calibri" panose="020F0502020204030204" pitchFamily="34" charset="0"/>
              </a:rPr>
              <a:t>data pre-processing </a:t>
            </a:r>
            <a:r>
              <a:rPr lang="en-TR" kern="100" dirty="0">
                <a:effectLst/>
                <a:latin typeface="Calibri" panose="020F0502020204030204" pitchFamily="34" charset="0"/>
                <a:ea typeface="Calibri" panose="020F0502020204030204" pitchFamily="34" charset="0"/>
                <a:cs typeface="Times New Roman" panose="02020603050405020304" pitchFamily="18" charset="0"/>
              </a:rPr>
              <a:t>teknikleri ve pattern test ölçümleri hakkında bilgi edinilmelidir.. </a:t>
            </a:r>
          </a:p>
          <a:p>
            <a:pPr marL="0" indent="0">
              <a:buNone/>
            </a:pPr>
            <a:r>
              <a:rPr lang="en-TR"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r>
              <a:rPr lang="en-TR" b="1" u="sng"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en-TR"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Yazılım Test Becerilerini Geliştirin</a:t>
            </a:r>
            <a:endParaRPr lang="en-TR"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kern="100" dirty="0">
                <a:effectLst/>
                <a:latin typeface="Calibri" panose="020F0502020204030204" pitchFamily="34" charset="0"/>
                <a:ea typeface="Calibri" panose="020F0502020204030204" pitchFamily="34" charset="0"/>
                <a:cs typeface="Times New Roman" panose="02020603050405020304" pitchFamily="18" charset="0"/>
              </a:rPr>
              <a:t>Yapay zeka test uzmanlarının, </a:t>
            </a:r>
            <a:r>
              <a:rPr lang="en-TR" b="1" kern="100" dirty="0">
                <a:effectLst/>
                <a:latin typeface="Calibri" panose="020F0502020204030204" pitchFamily="34" charset="0"/>
                <a:ea typeface="Calibri" panose="020F0502020204030204" pitchFamily="34" charset="0"/>
                <a:cs typeface="Times New Roman" panose="02020603050405020304" pitchFamily="18" charset="0"/>
              </a:rPr>
              <a:t>test metodolojileri, test tasarım teknikleri ve test otomasyon araçlarına </a:t>
            </a:r>
            <a:r>
              <a:rPr lang="en-TR" kern="100" dirty="0">
                <a:effectLst/>
                <a:latin typeface="Calibri" panose="020F0502020204030204" pitchFamily="34" charset="0"/>
                <a:ea typeface="Calibri" panose="020F0502020204030204" pitchFamily="34" charset="0"/>
                <a:cs typeface="Times New Roman" panose="02020603050405020304" pitchFamily="18" charset="0"/>
              </a:rPr>
              <a:t>ilişkin bilgiler de dahil olmak üzere güçlü yazılım test becerilerine sahip olmaları gerekir. </a:t>
            </a:r>
          </a:p>
          <a:p>
            <a:pPr marL="0" indent="0">
              <a:buNone/>
            </a:pPr>
            <a:r>
              <a:rPr lang="en-TR"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 Adım: Uygulamalı Deneyim Kazanın</a:t>
            </a:r>
            <a:endParaRPr lang="en-TR"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kern="100" dirty="0">
                <a:effectLst/>
                <a:latin typeface="Calibri" panose="020F0502020204030204" pitchFamily="34" charset="0"/>
                <a:ea typeface="Calibri" panose="020F0502020204030204" pitchFamily="34" charset="0"/>
                <a:cs typeface="Times New Roman" panose="02020603050405020304" pitchFamily="18" charset="0"/>
              </a:rPr>
              <a:t>Yapay zeka sistemlerini test etme konusunda </a:t>
            </a:r>
            <a:r>
              <a:rPr lang="en-TR" b="1" kern="100" dirty="0">
                <a:effectLst/>
                <a:latin typeface="Calibri" panose="020F0502020204030204" pitchFamily="34" charset="0"/>
                <a:ea typeface="Calibri" panose="020F0502020204030204" pitchFamily="34" charset="0"/>
                <a:cs typeface="Times New Roman" panose="02020603050405020304" pitchFamily="18" charset="0"/>
              </a:rPr>
              <a:t>pratik deneyim kazanmak </a:t>
            </a:r>
            <a:r>
              <a:rPr lang="en-TR" kern="100" dirty="0">
                <a:effectLst/>
                <a:latin typeface="Calibri" panose="020F0502020204030204" pitchFamily="34" charset="0"/>
                <a:ea typeface="Calibri" panose="020F0502020204030204" pitchFamily="34" charset="0"/>
                <a:cs typeface="Times New Roman" panose="02020603050405020304" pitchFamily="18" charset="0"/>
              </a:rPr>
              <a:t>için işinizin bir parçası olarak veya </a:t>
            </a:r>
            <a:r>
              <a:rPr lang="en-TR" b="1" kern="100" dirty="0">
                <a:effectLst/>
                <a:latin typeface="Calibri" panose="020F0502020204030204" pitchFamily="34" charset="0"/>
                <a:ea typeface="Calibri" panose="020F0502020204030204" pitchFamily="34" charset="0"/>
                <a:cs typeface="Times New Roman" panose="02020603050405020304" pitchFamily="18" charset="0"/>
              </a:rPr>
              <a:t>kişisel projeler </a:t>
            </a:r>
            <a:r>
              <a:rPr lang="en-TR" kern="100" dirty="0">
                <a:effectLst/>
                <a:latin typeface="Calibri" panose="020F0502020204030204" pitchFamily="34" charset="0"/>
                <a:ea typeface="Calibri" panose="020F0502020204030204" pitchFamily="34" charset="0"/>
                <a:cs typeface="Times New Roman" panose="02020603050405020304" pitchFamily="18" charset="0"/>
              </a:rPr>
              <a:t>aracılığıyla yapay zeka projeleri üzerinde çalışın. </a:t>
            </a:r>
          </a:p>
          <a:p>
            <a:pPr marL="457200" lvl="1"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57AFAEA-B8A4-3AD3-AD91-A465695DE74A}"/>
              </a:ext>
            </a:extLst>
          </p:cNvPr>
          <p:cNvPicPr>
            <a:picLocks noChangeAspect="1"/>
          </p:cNvPicPr>
          <p:nvPr/>
        </p:nvPicPr>
        <p:blipFill>
          <a:blip r:embed="rId2"/>
          <a:stretch>
            <a:fillRect/>
          </a:stretch>
        </p:blipFill>
        <p:spPr>
          <a:xfrm>
            <a:off x="7695211" y="3557152"/>
            <a:ext cx="4164981" cy="2017817"/>
          </a:xfrm>
          <a:prstGeom prst="rect">
            <a:avLst/>
          </a:prstGeom>
        </p:spPr>
      </p:pic>
    </p:spTree>
    <p:extLst>
      <p:ext uri="{BB962C8B-B14F-4D97-AF65-F5344CB8AC3E}">
        <p14:creationId xmlns:p14="http://schemas.microsoft.com/office/powerpoint/2010/main" val="3755649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8047-CCBC-A8DD-7E3E-3143E9733318}"/>
              </a:ext>
            </a:extLst>
          </p:cNvPr>
          <p:cNvSpPr>
            <a:spLocks noGrp="1"/>
          </p:cNvSpPr>
          <p:nvPr>
            <p:ph type="title"/>
          </p:nvPr>
        </p:nvSpPr>
        <p:spPr>
          <a:xfrm>
            <a:off x="1154954" y="973668"/>
            <a:ext cx="8761413" cy="855132"/>
          </a:xfrm>
        </p:spPr>
        <p:txBody>
          <a:bodyPr/>
          <a:lstStyle/>
          <a:p>
            <a:r>
              <a:rPr lang="en-TR" sz="3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Uzmanı Olarak Başarılı Bir Kariyer Başlatmanın 7 Adımı</a:t>
            </a:r>
            <a:endParaRPr lang="en-TR" sz="3200" dirty="0"/>
          </a:p>
        </p:txBody>
      </p:sp>
      <p:sp>
        <p:nvSpPr>
          <p:cNvPr id="3" name="Content Placeholder 2">
            <a:extLst>
              <a:ext uri="{FF2B5EF4-FFF2-40B4-BE49-F238E27FC236}">
                <a16:creationId xmlns:a16="http://schemas.microsoft.com/office/drawing/2014/main" id="{1CB84C8A-4E2A-8D94-99BF-E23046DE93D8}"/>
              </a:ext>
            </a:extLst>
          </p:cNvPr>
          <p:cNvSpPr>
            <a:spLocks noGrp="1"/>
          </p:cNvSpPr>
          <p:nvPr>
            <p:ph idx="1"/>
          </p:nvPr>
        </p:nvSpPr>
        <p:spPr>
          <a:xfrm>
            <a:off x="605641" y="2398816"/>
            <a:ext cx="7350826" cy="4334493"/>
          </a:xfrm>
        </p:spPr>
        <p:txBody>
          <a:bodyPr>
            <a:normAutofit/>
          </a:bodyPr>
          <a:lstStyle/>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4. Bilgi ve Becerilerinizi Doğrulama</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test uzmanı sertifikasına sahip olmak, yapay zeka dünyasında kendinizi yetenekli ve güvenilir bir profesyonel olarak kanıtlamanız için çok önemli bir adımdır. </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ISTQB® Sertifikalı Test Uzmanı - Yapay Zeka Testi (CT-AI) Sertifikasyonu gibi bir sertifika almak, yapay zeka testi metodolojileri, araçları ve etik konularda uzmanlığınızı gösterir. </a:t>
            </a:r>
          </a:p>
          <a:p>
            <a:pPr marL="0" indent="0">
              <a:buNone/>
            </a:pPr>
            <a:r>
              <a:rPr lang="en-TR" b="1"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 Sektör Trendlerinden Haberdar Olun</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ve test metodolojilerindeki en son gelişmeleri takip etmek için konferanslara, web seminerlerine ve çalıştaylara katılın ve sektör bloglarını ve yayınlarını takip edin.</a:t>
            </a:r>
          </a:p>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1508599-DAB2-83B3-E805-BEE78685F53D}"/>
              </a:ext>
            </a:extLst>
          </p:cNvPr>
          <p:cNvPicPr>
            <a:picLocks noChangeAspect="1"/>
          </p:cNvPicPr>
          <p:nvPr/>
        </p:nvPicPr>
        <p:blipFill>
          <a:blip r:embed="rId2"/>
          <a:stretch>
            <a:fillRect/>
          </a:stretch>
        </p:blipFill>
        <p:spPr>
          <a:xfrm>
            <a:off x="8158348" y="2863313"/>
            <a:ext cx="3610098" cy="3251117"/>
          </a:xfrm>
          <a:prstGeom prst="rect">
            <a:avLst/>
          </a:prstGeom>
        </p:spPr>
      </p:pic>
    </p:spTree>
    <p:extLst>
      <p:ext uri="{BB962C8B-B14F-4D97-AF65-F5344CB8AC3E}">
        <p14:creationId xmlns:p14="http://schemas.microsoft.com/office/powerpoint/2010/main" val="2186143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A23E3-E163-4D3B-D035-2A0C06ED2D15}"/>
              </a:ext>
            </a:extLst>
          </p:cNvPr>
          <p:cNvSpPr>
            <a:spLocks noGrp="1"/>
          </p:cNvSpPr>
          <p:nvPr>
            <p:ph type="title"/>
          </p:nvPr>
        </p:nvSpPr>
        <p:spPr/>
        <p:txBody>
          <a:bodyPr/>
          <a:lstStyle/>
          <a:p>
            <a:r>
              <a:rPr lang="en-TR" sz="36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 Uzmanı Olarak Başarılı Bir Kariyer Başlatmanın 7 Adımı</a:t>
            </a:r>
            <a:endParaRPr lang="en-TR" dirty="0"/>
          </a:p>
        </p:txBody>
      </p:sp>
      <p:sp>
        <p:nvSpPr>
          <p:cNvPr id="3" name="Content Placeholder 2">
            <a:extLst>
              <a:ext uri="{FF2B5EF4-FFF2-40B4-BE49-F238E27FC236}">
                <a16:creationId xmlns:a16="http://schemas.microsoft.com/office/drawing/2014/main" id="{1AFC82BE-92EB-E3B5-4D8E-F630A4C006DE}"/>
              </a:ext>
            </a:extLst>
          </p:cNvPr>
          <p:cNvSpPr>
            <a:spLocks noGrp="1"/>
          </p:cNvSpPr>
          <p:nvPr>
            <p:ph idx="1"/>
          </p:nvPr>
        </p:nvSpPr>
        <p:spPr>
          <a:xfrm>
            <a:off x="1154955" y="2603500"/>
            <a:ext cx="5483352" cy="3832926"/>
          </a:xfrm>
        </p:spPr>
        <p:txBody>
          <a:bodyPr>
            <a:normAutofit fontScale="92500" lnSpcReduction="20000"/>
          </a:bodyPr>
          <a:lstStyle/>
          <a:p>
            <a:pPr marL="0" indent="0">
              <a:buNone/>
            </a:pP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6. Yapay Zeka Test Uzmanlarıyla Network Oluşturun</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Diğer yapay zeka testi uzmanlarıyla ağ oluşturmak onların deneyimlerinden öğrenmenize, bilgi paylaşımında bulunmanıza ve iş fırsatlarını keşfetmenize yardımcı olabilir. Yapay zeka test topluluklarına katılın, buluşmalara katılın ve benzer düşüncelere sahip profesyonellerle bağlantı kurmak için çevrimiçi forumlara katılın.</a:t>
            </a:r>
          </a:p>
          <a:p>
            <a:pPr marL="0" indent="0">
              <a:buNone/>
            </a:pPr>
            <a:r>
              <a:rPr lang="en-TR" sz="18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7</a:t>
            </a:r>
            <a:r>
              <a:rPr lang="en-TR" b="1" u="sng"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Becerilerinizi ve Deneyiminizi Sergileyin</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testi becerilerinizi ve deneyiminizi sergilemek için güçlü bir çevrimiçi varlık oluşturun. LinkedIn profilinizi güncelleyin, kişisel bir web sitesi veya blog oluşturun ve yapay zeka test projelerinizi GitHub gibi platformlarda paylaşın. Bu, potansiyel işverenlerin ve müşterilerin uzmanlığınızı keşfetmesine yardımcı olacak ve AI testinde işe girme şansınızı artıracaktır.</a:t>
            </a:r>
          </a:p>
          <a:p>
            <a:endParaRPr lang="en-TR" dirty="0"/>
          </a:p>
        </p:txBody>
      </p:sp>
      <p:pic>
        <p:nvPicPr>
          <p:cNvPr id="5" name="Picture 4">
            <a:extLst>
              <a:ext uri="{FF2B5EF4-FFF2-40B4-BE49-F238E27FC236}">
                <a16:creationId xmlns:a16="http://schemas.microsoft.com/office/drawing/2014/main" id="{E78A10D8-5C92-7D14-2070-5B4F186EE023}"/>
              </a:ext>
            </a:extLst>
          </p:cNvPr>
          <p:cNvPicPr>
            <a:picLocks noChangeAspect="1"/>
          </p:cNvPicPr>
          <p:nvPr/>
        </p:nvPicPr>
        <p:blipFill>
          <a:blip r:embed="rId2"/>
          <a:stretch>
            <a:fillRect/>
          </a:stretch>
        </p:blipFill>
        <p:spPr>
          <a:xfrm>
            <a:off x="7148946" y="2648032"/>
            <a:ext cx="3573318" cy="3612802"/>
          </a:xfrm>
          <a:prstGeom prst="rect">
            <a:avLst/>
          </a:prstGeom>
        </p:spPr>
      </p:pic>
    </p:spTree>
    <p:extLst>
      <p:ext uri="{BB962C8B-B14F-4D97-AF65-F5344CB8AC3E}">
        <p14:creationId xmlns:p14="http://schemas.microsoft.com/office/powerpoint/2010/main" val="3490632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D806-56DF-F1E7-937D-044A3C0F205F}"/>
              </a:ext>
            </a:extLst>
          </p:cNvPr>
          <p:cNvSpPr>
            <a:spLocks noGrp="1"/>
          </p:cNvSpPr>
          <p:nvPr>
            <p:ph type="title"/>
          </p:nvPr>
        </p:nvSpPr>
        <p:spPr>
          <a:xfrm>
            <a:off x="1154954" y="973667"/>
            <a:ext cx="8761413" cy="843257"/>
          </a:xfrm>
        </p:spPr>
        <p:txBody>
          <a:bodyPr/>
          <a:lstStyle/>
          <a:p>
            <a:r>
              <a:rPr lang="en-TR" sz="3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ISTQB® Sertifikalı Test Cihazı-AI Testi (CT-AI) Sertifikasyonu Nedir?</a:t>
            </a:r>
            <a:endParaRPr lang="en-TR" sz="3200" dirty="0"/>
          </a:p>
        </p:txBody>
      </p:sp>
      <p:sp>
        <p:nvSpPr>
          <p:cNvPr id="3" name="Content Placeholder 2">
            <a:extLst>
              <a:ext uri="{FF2B5EF4-FFF2-40B4-BE49-F238E27FC236}">
                <a16:creationId xmlns:a16="http://schemas.microsoft.com/office/drawing/2014/main" id="{180AE7BA-E44F-F281-2FDE-D2975A7A407F}"/>
              </a:ext>
            </a:extLst>
          </p:cNvPr>
          <p:cNvSpPr>
            <a:spLocks noGrp="1"/>
          </p:cNvSpPr>
          <p:nvPr>
            <p:ph idx="1"/>
          </p:nvPr>
        </p:nvSpPr>
        <p:spPr>
          <a:xfrm>
            <a:off x="748145" y="2470068"/>
            <a:ext cx="6080168" cy="4025735"/>
          </a:xfrm>
        </p:spPr>
        <p:txBody>
          <a:bodyPr/>
          <a:lstStyle/>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ISTQB® Sertifikalı Test Uzmanı -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Yapay Zeka Testi (CT-AI) Sertifikasyonu</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yazılım testi profesyonellerini yapay zeka tabanlı sistemleri etkili bir şekilde test edebilecek bilgi ve becerilerle donatmak için tasarlanmış özel bir sertifika programıdır. </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Bu sertifika,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makine öğrenimi modelleri</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doğal dil işleme</a:t>
            </a:r>
            <a:r>
              <a:rPr lang="en-TR" kern="100" dirty="0">
                <a:effectLst/>
                <a:latin typeface="Calibri" panose="020F0502020204030204" pitchFamily="34" charset="0"/>
                <a:ea typeface="Calibri" panose="020F0502020204030204" pitchFamily="34" charset="0"/>
                <a:cs typeface="Times New Roman" panose="02020603050405020304" pitchFamily="18" charset="0"/>
              </a:rPr>
              <a:t> ve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bilgisayarlı görme uygulamaları </a:t>
            </a:r>
          </a:p>
          <a:p>
            <a:pPr marL="457200" lvl="1" indent="0">
              <a:buNone/>
            </a:pPr>
            <a:r>
              <a:rPr lang="en-TR" kern="100" dirty="0">
                <a:effectLst/>
                <a:latin typeface="Calibri" panose="020F0502020204030204" pitchFamily="34" charset="0"/>
                <a:ea typeface="Calibri" panose="020F0502020204030204" pitchFamily="34" charset="0"/>
                <a:cs typeface="Times New Roman" panose="02020603050405020304" pitchFamily="18" charset="0"/>
              </a:rPr>
              <a:t>gibi yapay zeka sistemlerini test etmenin benzersiz zorluklarına ve tekniklerine odaklanır.</a:t>
            </a:r>
          </a:p>
        </p:txBody>
      </p:sp>
      <p:pic>
        <p:nvPicPr>
          <p:cNvPr id="5" name="Picture 4">
            <a:extLst>
              <a:ext uri="{FF2B5EF4-FFF2-40B4-BE49-F238E27FC236}">
                <a16:creationId xmlns:a16="http://schemas.microsoft.com/office/drawing/2014/main" id="{A8BE5617-69F8-A0E4-4BB0-031EADDFF987}"/>
              </a:ext>
            </a:extLst>
          </p:cNvPr>
          <p:cNvPicPr>
            <a:picLocks noChangeAspect="1"/>
          </p:cNvPicPr>
          <p:nvPr/>
        </p:nvPicPr>
        <p:blipFill>
          <a:blip r:embed="rId2"/>
          <a:stretch>
            <a:fillRect/>
          </a:stretch>
        </p:blipFill>
        <p:spPr>
          <a:xfrm>
            <a:off x="7077693" y="2876749"/>
            <a:ext cx="4771407" cy="2831724"/>
          </a:xfrm>
          <a:prstGeom prst="rect">
            <a:avLst/>
          </a:prstGeom>
        </p:spPr>
      </p:pic>
    </p:spTree>
    <p:extLst>
      <p:ext uri="{BB962C8B-B14F-4D97-AF65-F5344CB8AC3E}">
        <p14:creationId xmlns:p14="http://schemas.microsoft.com/office/powerpoint/2010/main" val="3356146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50E62-E41E-4C18-31D3-812B09E07A3B}"/>
              </a:ext>
            </a:extLst>
          </p:cNvPr>
          <p:cNvSpPr>
            <a:spLocks noGrp="1"/>
          </p:cNvSpPr>
          <p:nvPr>
            <p:ph type="title"/>
          </p:nvPr>
        </p:nvSpPr>
        <p:spPr/>
        <p:txBody>
          <a:bodyPr/>
          <a:lstStyle/>
          <a:p>
            <a:r>
              <a:rPr lang="en-TR" sz="34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ISTQB® CT-AI Sertifikasyonu Kapsamı</a:t>
            </a:r>
            <a:endParaRPr lang="en-TR" sz="3400" dirty="0"/>
          </a:p>
        </p:txBody>
      </p:sp>
      <p:sp>
        <p:nvSpPr>
          <p:cNvPr id="3" name="Content Placeholder 2">
            <a:extLst>
              <a:ext uri="{FF2B5EF4-FFF2-40B4-BE49-F238E27FC236}">
                <a16:creationId xmlns:a16="http://schemas.microsoft.com/office/drawing/2014/main" id="{D604897C-A362-BBBD-455B-6D7476DFAD5F}"/>
              </a:ext>
            </a:extLst>
          </p:cNvPr>
          <p:cNvSpPr>
            <a:spLocks noGrp="1"/>
          </p:cNvSpPr>
          <p:nvPr>
            <p:ph idx="1"/>
          </p:nvPr>
        </p:nvSpPr>
        <p:spPr>
          <a:xfrm>
            <a:off x="1154955" y="2603500"/>
            <a:ext cx="7490281" cy="3416300"/>
          </a:xfrm>
        </p:spPr>
        <p:txBody>
          <a:bodyPr>
            <a:normAutofit/>
          </a:bodyPr>
          <a:lstStyle/>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Mevcut ve gelecekteki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yapay zeka trendlerini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anlayın.</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Kaliteyi artırarak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Machine Learning modellerini uygulayıp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test edilebilinecek.</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tabanlı sistemler için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test stratejileri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oluşturulur.</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sistemi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test senaryolarını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tasarlanır ve koşulur.</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sistemi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test altyapısı gereksinimleri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belirlenir.</a:t>
            </a: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Yazılım testi desteği için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yapay zekadan nasıl faydalanılacağı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anlaşılır.</a:t>
            </a:r>
          </a:p>
        </p:txBody>
      </p:sp>
      <p:pic>
        <p:nvPicPr>
          <p:cNvPr id="5" name="Picture 4">
            <a:extLst>
              <a:ext uri="{FF2B5EF4-FFF2-40B4-BE49-F238E27FC236}">
                <a16:creationId xmlns:a16="http://schemas.microsoft.com/office/drawing/2014/main" id="{CEE0FCE3-35B8-A3D9-E1D4-3C6179303C7B}"/>
              </a:ext>
            </a:extLst>
          </p:cNvPr>
          <p:cNvPicPr>
            <a:picLocks noChangeAspect="1"/>
          </p:cNvPicPr>
          <p:nvPr/>
        </p:nvPicPr>
        <p:blipFill>
          <a:blip r:embed="rId2"/>
          <a:stretch>
            <a:fillRect/>
          </a:stretch>
        </p:blipFill>
        <p:spPr>
          <a:xfrm>
            <a:off x="8111317" y="2272474"/>
            <a:ext cx="3610099" cy="3309257"/>
          </a:xfrm>
          <a:prstGeom prst="rect">
            <a:avLst/>
          </a:prstGeom>
        </p:spPr>
      </p:pic>
    </p:spTree>
    <p:extLst>
      <p:ext uri="{BB962C8B-B14F-4D97-AF65-F5344CB8AC3E}">
        <p14:creationId xmlns:p14="http://schemas.microsoft.com/office/powerpoint/2010/main" val="3996589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4A90-50C0-10B0-7B5F-E74A109D9F20}"/>
              </a:ext>
            </a:extLst>
          </p:cNvPr>
          <p:cNvSpPr>
            <a:spLocks noGrp="1"/>
          </p:cNvSpPr>
          <p:nvPr>
            <p:ph type="title"/>
          </p:nvPr>
        </p:nvSpPr>
        <p:spPr>
          <a:xfrm>
            <a:off x="1154954" y="973668"/>
            <a:ext cx="8761413" cy="878884"/>
          </a:xfrm>
        </p:spPr>
        <p:txBody>
          <a:bodyPr/>
          <a:lstStyle/>
          <a:p>
            <a:r>
              <a:rPr lang="en-TR"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Testleri Nedir</a:t>
            </a:r>
            <a:endParaRPr lang="en-TR" dirty="0"/>
          </a:p>
        </p:txBody>
      </p:sp>
      <p:sp>
        <p:nvSpPr>
          <p:cNvPr id="3" name="Content Placeholder 2">
            <a:extLst>
              <a:ext uri="{FF2B5EF4-FFF2-40B4-BE49-F238E27FC236}">
                <a16:creationId xmlns:a16="http://schemas.microsoft.com/office/drawing/2014/main" id="{234E363C-55B5-8D9D-165E-810BDB308DF9}"/>
              </a:ext>
            </a:extLst>
          </p:cNvPr>
          <p:cNvSpPr>
            <a:spLocks noGrp="1"/>
          </p:cNvSpPr>
          <p:nvPr>
            <p:ph idx="1"/>
          </p:nvPr>
        </p:nvSpPr>
        <p:spPr>
          <a:xfrm>
            <a:off x="593766" y="2603499"/>
            <a:ext cx="5070764" cy="3880427"/>
          </a:xfrm>
        </p:spPr>
        <p:txBody>
          <a:bodyPr>
            <a:normAutofit/>
          </a:bodyPr>
          <a:lstStyle/>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testlerinde ,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geçmiş test verilerinden öğrenerek kalıpları verimli bir şekilde belirleyebilir,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hataları tahmin edebilir ve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test senaryolarına öncelik verebilir</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TR" dirty="0"/>
          </a:p>
        </p:txBody>
      </p:sp>
      <p:pic>
        <p:nvPicPr>
          <p:cNvPr id="5" name="Picture 4">
            <a:extLst>
              <a:ext uri="{FF2B5EF4-FFF2-40B4-BE49-F238E27FC236}">
                <a16:creationId xmlns:a16="http://schemas.microsoft.com/office/drawing/2014/main" id="{35F6DFAF-318D-825D-6E59-7D4EA540FE20}"/>
              </a:ext>
            </a:extLst>
          </p:cNvPr>
          <p:cNvPicPr>
            <a:picLocks noChangeAspect="1"/>
          </p:cNvPicPr>
          <p:nvPr/>
        </p:nvPicPr>
        <p:blipFill>
          <a:blip r:embed="rId2"/>
          <a:stretch>
            <a:fillRect/>
          </a:stretch>
        </p:blipFill>
        <p:spPr>
          <a:xfrm>
            <a:off x="5942198" y="3109850"/>
            <a:ext cx="5458295" cy="2774482"/>
          </a:xfrm>
          <a:prstGeom prst="rect">
            <a:avLst/>
          </a:prstGeom>
        </p:spPr>
      </p:pic>
    </p:spTree>
    <p:extLst>
      <p:ext uri="{BB962C8B-B14F-4D97-AF65-F5344CB8AC3E}">
        <p14:creationId xmlns:p14="http://schemas.microsoft.com/office/powerpoint/2010/main" val="1401910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4883E7-E72C-5802-9D30-C16F45993A46}"/>
              </a:ext>
            </a:extLst>
          </p:cNvPr>
          <p:cNvSpPr>
            <a:spLocks noGrp="1"/>
          </p:cNvSpPr>
          <p:nvPr>
            <p:ph idx="1"/>
          </p:nvPr>
        </p:nvSpPr>
        <p:spPr/>
        <p:txBody>
          <a:bodyPr/>
          <a:lstStyle/>
          <a:p>
            <a:pPr marL="0" indent="0" algn="ctr">
              <a:buNone/>
            </a:pPr>
            <a:endParaRPr lang="en-TR" dirty="0"/>
          </a:p>
          <a:p>
            <a:pPr marL="0" indent="0" algn="ctr">
              <a:buNone/>
            </a:pPr>
            <a:endParaRPr lang="en-TR" dirty="0"/>
          </a:p>
          <a:p>
            <a:pPr marL="0" indent="0" algn="ctr">
              <a:buNone/>
            </a:pPr>
            <a:endParaRPr lang="en-TR" dirty="0"/>
          </a:p>
          <a:p>
            <a:pPr marL="0" indent="0" algn="ctr">
              <a:buNone/>
            </a:pPr>
            <a:endParaRPr lang="en-TR" dirty="0"/>
          </a:p>
        </p:txBody>
      </p:sp>
      <p:pic>
        <p:nvPicPr>
          <p:cNvPr id="9" name="Picture 8">
            <a:extLst>
              <a:ext uri="{FF2B5EF4-FFF2-40B4-BE49-F238E27FC236}">
                <a16:creationId xmlns:a16="http://schemas.microsoft.com/office/drawing/2014/main" id="{4A0936A6-9F3F-696B-AD19-98BBDBF96F12}"/>
              </a:ext>
            </a:extLst>
          </p:cNvPr>
          <p:cNvPicPr>
            <a:picLocks noChangeAspect="1"/>
          </p:cNvPicPr>
          <p:nvPr/>
        </p:nvPicPr>
        <p:blipFill>
          <a:blip r:embed="rId2"/>
          <a:stretch>
            <a:fillRect/>
          </a:stretch>
        </p:blipFill>
        <p:spPr>
          <a:xfrm>
            <a:off x="2802577" y="2327564"/>
            <a:ext cx="6460176" cy="4096987"/>
          </a:xfrm>
          <a:prstGeom prst="rect">
            <a:avLst/>
          </a:prstGeom>
        </p:spPr>
      </p:pic>
    </p:spTree>
    <p:extLst>
      <p:ext uri="{BB962C8B-B14F-4D97-AF65-F5344CB8AC3E}">
        <p14:creationId xmlns:p14="http://schemas.microsoft.com/office/powerpoint/2010/main" val="2738290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9A8A-680E-B51F-93BD-3EC2FBA54891}"/>
              </a:ext>
            </a:extLst>
          </p:cNvPr>
          <p:cNvSpPr>
            <a:spLocks noGrp="1"/>
          </p:cNvSpPr>
          <p:nvPr>
            <p:ph type="title"/>
          </p:nvPr>
        </p:nvSpPr>
        <p:spPr>
          <a:xfrm>
            <a:off x="1154954" y="973667"/>
            <a:ext cx="8761413" cy="855133"/>
          </a:xfrm>
        </p:spPr>
        <p:txBody>
          <a:bodyPr/>
          <a:lstStyle/>
          <a:p>
            <a:r>
              <a:rPr lang="en-TR"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Testleri Nedir</a:t>
            </a:r>
            <a:endParaRPr lang="en-TR" dirty="0"/>
          </a:p>
        </p:txBody>
      </p:sp>
      <p:sp>
        <p:nvSpPr>
          <p:cNvPr id="3" name="Content Placeholder 2">
            <a:extLst>
              <a:ext uri="{FF2B5EF4-FFF2-40B4-BE49-F238E27FC236}">
                <a16:creationId xmlns:a16="http://schemas.microsoft.com/office/drawing/2014/main" id="{6C150DE7-C1A6-D571-D915-76ECE2C790BF}"/>
              </a:ext>
            </a:extLst>
          </p:cNvPr>
          <p:cNvSpPr>
            <a:spLocks noGrp="1"/>
          </p:cNvSpPr>
          <p:nvPr>
            <p:ph idx="1"/>
          </p:nvPr>
        </p:nvSpPr>
        <p:spPr>
          <a:xfrm>
            <a:off x="1004783" y="2603500"/>
            <a:ext cx="5479144" cy="3868552"/>
          </a:xfrm>
        </p:spPr>
        <p:txBody>
          <a:bodyPr>
            <a:normAutofit fontScale="92500" lnSpcReduction="20000"/>
          </a:bodyPr>
          <a:lstStyle/>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Yazılım testinde yapay zekayı benimsemek,</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gelişmiş doğruluk,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daha hızlı geri bildirim ve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daha düşük test maliyetleri</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p>
          <a:p>
            <a:pPr marL="457200" lvl="1" indent="0">
              <a:buNone/>
            </a:pPr>
            <a:r>
              <a:rPr lang="en-TR" kern="100" dirty="0">
                <a:effectLst/>
                <a:latin typeface="Calibri" panose="020F0502020204030204" pitchFamily="34" charset="0"/>
                <a:ea typeface="Calibri" panose="020F0502020204030204" pitchFamily="34" charset="0"/>
                <a:cs typeface="Times New Roman" panose="02020603050405020304" pitchFamily="18" charset="0"/>
              </a:rPr>
              <a:t>anlamına gelir. </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Yapay </a:t>
            </a:r>
            <a:r>
              <a:rPr lang="en-TR" b="1" kern="100" dirty="0">
                <a:latin typeface="Calibri" panose="020F0502020204030204" pitchFamily="34" charset="0"/>
                <a:ea typeface="Calibri" panose="020F0502020204030204" pitchFamily="34" charset="0"/>
                <a:cs typeface="Times New Roman" panose="02020603050405020304" pitchFamily="18" charset="0"/>
              </a:rPr>
              <a:t>Z</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eka testinin amacı</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test koşma,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veri doğrulama ve</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 hata tanımlama </a:t>
            </a:r>
          </a:p>
          <a:p>
            <a:pPr marL="457200" lvl="1" indent="0">
              <a:buNone/>
            </a:pPr>
            <a:r>
              <a:rPr lang="en-TR" b="1" kern="100" dirty="0">
                <a:effectLst/>
                <a:latin typeface="Calibri" panose="020F0502020204030204" pitchFamily="34" charset="0"/>
                <a:ea typeface="Calibri" panose="020F0502020204030204" pitchFamily="34" charset="0"/>
                <a:cs typeface="Times New Roman" panose="02020603050405020304" pitchFamily="18" charset="0"/>
              </a:rPr>
              <a:t>gibi görevleri otomatikleştirerek </a:t>
            </a:r>
            <a:r>
              <a:rPr lang="en-TR" kern="100" dirty="0">
                <a:effectLst/>
                <a:latin typeface="Calibri" panose="020F0502020204030204" pitchFamily="34" charset="0"/>
                <a:ea typeface="Calibri" panose="020F0502020204030204" pitchFamily="34" charset="0"/>
                <a:cs typeface="Times New Roman" panose="02020603050405020304" pitchFamily="18" charset="0"/>
              </a:rPr>
              <a:t>bir yazılımın yeteneklerini, verimliliğini ve güvenilirliğini değerlendirmektir.</a:t>
            </a:r>
          </a:p>
          <a:p>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E599980-E787-6AD7-5D37-9D57F072A950}"/>
              </a:ext>
            </a:extLst>
          </p:cNvPr>
          <p:cNvPicPr>
            <a:picLocks noChangeAspect="1"/>
          </p:cNvPicPr>
          <p:nvPr/>
        </p:nvPicPr>
        <p:blipFill>
          <a:blip r:embed="rId2"/>
          <a:stretch>
            <a:fillRect/>
          </a:stretch>
        </p:blipFill>
        <p:spPr>
          <a:xfrm>
            <a:off x="6768935" y="2765921"/>
            <a:ext cx="4418282" cy="2556746"/>
          </a:xfrm>
          <a:prstGeom prst="rect">
            <a:avLst/>
          </a:prstGeom>
        </p:spPr>
      </p:pic>
    </p:spTree>
    <p:extLst>
      <p:ext uri="{BB962C8B-B14F-4D97-AF65-F5344CB8AC3E}">
        <p14:creationId xmlns:p14="http://schemas.microsoft.com/office/powerpoint/2010/main" val="113495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3066D-0247-4A7A-1040-AF9104EB2AC9}"/>
              </a:ext>
            </a:extLst>
          </p:cNvPr>
          <p:cNvSpPr>
            <a:spLocks noGrp="1"/>
          </p:cNvSpPr>
          <p:nvPr>
            <p:ph type="title"/>
          </p:nvPr>
        </p:nvSpPr>
        <p:spPr>
          <a:xfrm>
            <a:off x="605642" y="973667"/>
            <a:ext cx="10960924" cy="843257"/>
          </a:xfrm>
        </p:spPr>
        <p:txBody>
          <a:bodyPr/>
          <a:lstStyle/>
          <a:p>
            <a:r>
              <a:rPr lang="en-TR" sz="3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Yapay Zeka Yazılım Testlerini Nasıl Sonsuza Kadar Değiştiriyor?</a:t>
            </a:r>
            <a:endParaRPr lang="en-TR" sz="3200" b="1" dirty="0"/>
          </a:p>
        </p:txBody>
      </p:sp>
      <p:sp>
        <p:nvSpPr>
          <p:cNvPr id="3" name="Content Placeholder 2">
            <a:extLst>
              <a:ext uri="{FF2B5EF4-FFF2-40B4-BE49-F238E27FC236}">
                <a16:creationId xmlns:a16="http://schemas.microsoft.com/office/drawing/2014/main" id="{2626646F-B7DC-7211-0D99-AAD894C7837E}"/>
              </a:ext>
            </a:extLst>
          </p:cNvPr>
          <p:cNvSpPr>
            <a:spLocks noGrp="1"/>
          </p:cNvSpPr>
          <p:nvPr>
            <p:ph idx="1"/>
          </p:nvPr>
        </p:nvSpPr>
        <p:spPr>
          <a:xfrm>
            <a:off x="866900" y="2303813"/>
            <a:ext cx="5545775" cy="4334493"/>
          </a:xfrm>
        </p:spPr>
        <p:txBody>
          <a:bodyPr>
            <a:normAutofit/>
          </a:bodyPr>
          <a:lstStyle/>
          <a:p>
            <a:pPr marL="457200"/>
            <a:r>
              <a:rPr lang="en-TR" sz="1800" kern="100" dirty="0">
                <a:effectLst/>
                <a:latin typeface="Calibri" panose="020F0502020204030204" pitchFamily="34" charset="0"/>
                <a:ea typeface="Calibri" panose="020F0502020204030204" pitchFamily="34" charset="0"/>
                <a:cs typeface="Times New Roman" panose="02020603050405020304" pitchFamily="18" charset="0"/>
              </a:rPr>
              <a:t>Manuel yazılım testleri zaman alıcı,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hataya açık ve maliyetli olabilir</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bu da development sürecini engeller.</a:t>
            </a:r>
          </a:p>
          <a:p>
            <a:pPr marL="457200"/>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TR" kern="100" dirty="0">
                <a:latin typeface="Calibri" panose="020F0502020204030204" pitchFamily="34" charset="0"/>
                <a:ea typeface="Calibri" panose="020F0502020204030204" pitchFamily="34" charset="0"/>
                <a:cs typeface="Times New Roman" panose="02020603050405020304" pitchFamily="18" charset="0"/>
              </a:rPr>
              <a:t>Y</a:t>
            </a:r>
            <a:r>
              <a:rPr lang="en-TR" kern="100" dirty="0">
                <a:effectLst/>
                <a:latin typeface="Calibri" panose="020F0502020204030204" pitchFamily="34" charset="0"/>
                <a:ea typeface="Calibri" panose="020F0502020204030204" pitchFamily="34" charset="0"/>
                <a:cs typeface="Times New Roman" panose="02020603050405020304" pitchFamily="18" charset="0"/>
              </a:rPr>
              <a:t>apay zeka ile </a:t>
            </a:r>
            <a:r>
              <a:rPr lang="en-TR" b="1" kern="100" dirty="0">
                <a:latin typeface="Calibri" panose="020F0502020204030204" pitchFamily="34" charset="0"/>
                <a:ea typeface="Calibri" panose="020F0502020204030204" pitchFamily="34" charset="0"/>
                <a:cs typeface="Times New Roman" panose="02020603050405020304" pitchFamily="18" charset="0"/>
              </a:rPr>
              <a:t>doğruluk</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r>
              <a:rPr lang="en-TR" b="1" kern="100" dirty="0">
                <a:effectLst/>
                <a:latin typeface="Calibri" panose="020F0502020204030204" pitchFamily="34" charset="0"/>
                <a:ea typeface="Calibri" panose="020F0502020204030204" pitchFamily="34" charset="0"/>
                <a:cs typeface="Times New Roman" panose="02020603050405020304" pitchFamily="18" charset="0"/>
              </a:rPr>
              <a:t>verimlilk</a:t>
            </a:r>
            <a:r>
              <a:rPr lang="en-TR" kern="100" dirty="0">
                <a:effectLst/>
                <a:latin typeface="Calibri" panose="020F0502020204030204" pitchFamily="34" charset="0"/>
                <a:ea typeface="Calibri" panose="020F0502020204030204" pitchFamily="34" charset="0"/>
                <a:cs typeface="Times New Roman" panose="02020603050405020304" pitchFamily="18" charset="0"/>
              </a:rPr>
              <a:t> ve </a:t>
            </a:r>
            <a:r>
              <a:rPr lang="en-TR" b="1" kern="100" dirty="0">
                <a:effectLst/>
                <a:latin typeface="Calibri" panose="020F0502020204030204" pitchFamily="34" charset="0"/>
                <a:ea typeface="Calibri" panose="020F0502020204030204" pitchFamily="34" charset="0"/>
                <a:cs typeface="Times New Roman" panose="02020603050405020304" pitchFamily="18" charset="0"/>
              </a:rPr>
              <a:t>maliyet etkinliği </a:t>
            </a:r>
            <a:r>
              <a:rPr lang="en-TR" kern="100" dirty="0">
                <a:effectLst/>
                <a:latin typeface="Calibri" panose="020F0502020204030204" pitchFamily="34" charset="0"/>
                <a:ea typeface="Calibri" panose="020F0502020204030204" pitchFamily="34" charset="0"/>
                <a:cs typeface="Times New Roman" panose="02020603050405020304" pitchFamily="18" charset="0"/>
              </a:rPr>
              <a:t>faktörler artırılarak</a:t>
            </a:r>
            <a:r>
              <a:rPr lang="en-TR" b="1" kern="100" dirty="0">
                <a:effectLst/>
                <a:latin typeface="Calibri" panose="020F0502020204030204" pitchFamily="34" charset="0"/>
                <a:ea typeface="Calibri" panose="020F0502020204030204" pitchFamily="34" charset="0"/>
                <a:cs typeface="Times New Roman" panose="02020603050405020304" pitchFamily="18" charset="0"/>
              </a:rPr>
              <a:t> </a:t>
            </a:r>
            <a:r>
              <a:rPr lang="en-TR" kern="100" dirty="0">
                <a:effectLst/>
                <a:latin typeface="Calibri" panose="020F0502020204030204" pitchFamily="34" charset="0"/>
                <a:ea typeface="Calibri" panose="020F0502020204030204" pitchFamily="34" charset="0"/>
                <a:cs typeface="Times New Roman" panose="02020603050405020304" pitchFamily="18" charset="0"/>
              </a:rPr>
              <a:t>yazılım test kalite süreçlerinde köklü bir değişiklik meydana geliyor.</a:t>
            </a:r>
          </a:p>
          <a:p>
            <a:pPr marL="457200"/>
            <a:endParaRPr lang="en-TR"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Aynı zamanda Yapay Zeka kullanılarak yapılan yazılım testleri,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uyarlanabilirliği</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genel etkinliği artıran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gelişmiş yetenekler sunarak Test Otomasyonun  dinamiklerini de temelden yeniden şekillendiriyor. </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TR" dirty="0"/>
          </a:p>
        </p:txBody>
      </p:sp>
      <p:pic>
        <p:nvPicPr>
          <p:cNvPr id="5" name="Picture 4">
            <a:extLst>
              <a:ext uri="{FF2B5EF4-FFF2-40B4-BE49-F238E27FC236}">
                <a16:creationId xmlns:a16="http://schemas.microsoft.com/office/drawing/2014/main" id="{6EB05818-364F-D9CF-5CF5-FEC11F863C3B}"/>
              </a:ext>
            </a:extLst>
          </p:cNvPr>
          <p:cNvPicPr>
            <a:picLocks noChangeAspect="1"/>
          </p:cNvPicPr>
          <p:nvPr/>
        </p:nvPicPr>
        <p:blipFill>
          <a:blip r:embed="rId2"/>
          <a:stretch>
            <a:fillRect/>
          </a:stretch>
        </p:blipFill>
        <p:spPr>
          <a:xfrm>
            <a:off x="6812395" y="3251859"/>
            <a:ext cx="4669507" cy="2632474"/>
          </a:xfrm>
          <a:prstGeom prst="rect">
            <a:avLst/>
          </a:prstGeom>
        </p:spPr>
      </p:pic>
    </p:spTree>
    <p:extLst>
      <p:ext uri="{BB962C8B-B14F-4D97-AF65-F5344CB8AC3E}">
        <p14:creationId xmlns:p14="http://schemas.microsoft.com/office/powerpoint/2010/main" val="1974732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9EB5-3A92-1A1F-BA1E-4971687D8B26}"/>
              </a:ext>
            </a:extLst>
          </p:cNvPr>
          <p:cNvSpPr>
            <a:spLocks noGrp="1"/>
          </p:cNvSpPr>
          <p:nvPr>
            <p:ph type="title"/>
          </p:nvPr>
        </p:nvSpPr>
        <p:spPr>
          <a:xfrm>
            <a:off x="1154954" y="973668"/>
            <a:ext cx="9319082" cy="819506"/>
          </a:xfrm>
        </p:spPr>
        <p:txBody>
          <a:bodyPr/>
          <a:lstStyle/>
          <a:p>
            <a:r>
              <a:rPr lang="en-TR" sz="3400" b="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Yapay Zeka Neden Test Uzmanının Yerini Alamıyor</a:t>
            </a:r>
            <a:r>
              <a:rPr lang="en-TR" sz="3400" dirty="0">
                <a:effectLst/>
                <a:latin typeface="Calibri" panose="020F0502020204030204" pitchFamily="34" charset="0"/>
                <a:cs typeface="Calibri" panose="020F0502020204030204" pitchFamily="34" charset="0"/>
              </a:rPr>
              <a:t> </a:t>
            </a:r>
            <a:endParaRPr lang="en-TR" sz="3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AE86C61-E072-201D-47AE-B86B87B03421}"/>
              </a:ext>
            </a:extLst>
          </p:cNvPr>
          <p:cNvSpPr>
            <a:spLocks noGrp="1"/>
          </p:cNvSpPr>
          <p:nvPr>
            <p:ph idx="1"/>
          </p:nvPr>
        </p:nvSpPr>
        <p:spPr>
          <a:xfrm>
            <a:off x="510639" y="2339439"/>
            <a:ext cx="5795158" cy="4322618"/>
          </a:xfrm>
        </p:spPr>
        <p:txBody>
          <a:bodyPr>
            <a:normAutofit/>
          </a:bodyPr>
          <a:lstStyle/>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Teoride, yapay zeka tarafından desteklenen otomasyon, testleri insanların yapabileceğinden daha hızlı gerçekleştirebilir. Ancak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yazılım kalitesini sağlamak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söz konusu olduğunda hız her şey demek değildir.</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İnsanlar, makinelerin gözden kaçırabileceği karmaşık senaryolar için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yaratıcılık ve sezgilerini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devreye sokarlar.</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zekanın QA rolleri üzerindeki etkisi önemli olmakla birlikte her şeyi kapsamamaktadır . </a:t>
            </a:r>
            <a:r>
              <a:rPr lang="en-TR" kern="100" dirty="0">
                <a:latin typeface="Calibri" panose="020F0502020204030204" pitchFamily="34" charset="0"/>
                <a:ea typeface="Calibri" panose="020F0502020204030204" pitchFamily="34" charset="0"/>
                <a:cs typeface="Times New Roman" panose="02020603050405020304" pitchFamily="18" charset="0"/>
              </a:rPr>
              <a:t>Ö</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zellikle şu anda yalnızca insanların sahip olduğu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eleştirel düşünme becerilerine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ihtiyaç duyan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exploratory test teknikleri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için hala çok sayıda manuel test uzmanına ihtiyaç vardır. </a:t>
            </a:r>
          </a:p>
          <a:p>
            <a:endParaRPr lang="en-TR" dirty="0"/>
          </a:p>
        </p:txBody>
      </p:sp>
      <p:pic>
        <p:nvPicPr>
          <p:cNvPr id="5" name="Picture 4">
            <a:extLst>
              <a:ext uri="{FF2B5EF4-FFF2-40B4-BE49-F238E27FC236}">
                <a16:creationId xmlns:a16="http://schemas.microsoft.com/office/drawing/2014/main" id="{06BDDC78-83C8-A913-1DE4-C58A3048FCA5}"/>
              </a:ext>
            </a:extLst>
          </p:cNvPr>
          <p:cNvPicPr>
            <a:picLocks noChangeAspect="1"/>
          </p:cNvPicPr>
          <p:nvPr/>
        </p:nvPicPr>
        <p:blipFill>
          <a:blip r:embed="rId2"/>
          <a:stretch>
            <a:fillRect/>
          </a:stretch>
        </p:blipFill>
        <p:spPr>
          <a:xfrm>
            <a:off x="6502813" y="3056327"/>
            <a:ext cx="4788248" cy="2631951"/>
          </a:xfrm>
          <a:prstGeom prst="rect">
            <a:avLst/>
          </a:prstGeom>
        </p:spPr>
      </p:pic>
    </p:spTree>
    <p:extLst>
      <p:ext uri="{BB962C8B-B14F-4D97-AF65-F5344CB8AC3E}">
        <p14:creationId xmlns:p14="http://schemas.microsoft.com/office/powerpoint/2010/main" val="2783765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A6E6-05D4-E053-FFE0-834E35F5E8F1}"/>
              </a:ext>
            </a:extLst>
          </p:cNvPr>
          <p:cNvSpPr>
            <a:spLocks noGrp="1"/>
          </p:cNvSpPr>
          <p:nvPr>
            <p:ph type="title"/>
          </p:nvPr>
        </p:nvSpPr>
        <p:spPr>
          <a:xfrm>
            <a:off x="1154954" y="973667"/>
            <a:ext cx="9283456" cy="1009511"/>
          </a:xfrm>
        </p:spPr>
        <p:txBody>
          <a:bodyPr/>
          <a:lstStyle/>
          <a:p>
            <a:r>
              <a:rPr lang="en-TR" sz="3400" b="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Yapay Zeka Neden Test Uzmanının Yerini Alamıyor</a:t>
            </a:r>
            <a:endParaRPr lang="en-TR" sz="3400" dirty="0"/>
          </a:p>
        </p:txBody>
      </p:sp>
      <p:sp>
        <p:nvSpPr>
          <p:cNvPr id="3" name="Content Placeholder 2">
            <a:extLst>
              <a:ext uri="{FF2B5EF4-FFF2-40B4-BE49-F238E27FC236}">
                <a16:creationId xmlns:a16="http://schemas.microsoft.com/office/drawing/2014/main" id="{9855477F-CCDA-0B48-D431-99D384288A64}"/>
              </a:ext>
            </a:extLst>
          </p:cNvPr>
          <p:cNvSpPr>
            <a:spLocks noGrp="1"/>
          </p:cNvSpPr>
          <p:nvPr>
            <p:ph idx="1"/>
          </p:nvPr>
        </p:nvSpPr>
        <p:spPr>
          <a:xfrm>
            <a:off x="1154955" y="2603500"/>
            <a:ext cx="6053368" cy="3416300"/>
          </a:xfrm>
        </p:spPr>
        <p:txBody>
          <a:bodyPr/>
          <a:lstStyle/>
          <a:p>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zekanın Yazılım Kalite süreçlerindeki artan rolü, insan müdahalesinin sonu anlamına gelmiyor. </a:t>
            </a:r>
            <a:r>
              <a:rPr lang="en-TR" kern="100" dirty="0">
                <a:latin typeface="Calibri" panose="020F0502020204030204" pitchFamily="34" charset="0"/>
                <a:ea typeface="Calibri" panose="020F0502020204030204" pitchFamily="34" charset="0"/>
                <a:cs typeface="Times New Roman" panose="02020603050405020304" pitchFamily="18" charset="0"/>
              </a:rPr>
              <a:t>Y</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apay zeka görevleri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otomatikleştirebilir</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ve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testleri hızlandırabilir</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ancak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hızlı olmak her zaman kalite anlamına gelmez</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Bugün tam zamanlı bir yazılım test uzmanı olsaydım, yapay zekanın işimi elimden alması konusunda endişelenmezdim. Yapay Zeka’yı nasıl test edebileceğim konusunda endişelenirdim.*****</a:t>
            </a: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TR" dirty="0"/>
          </a:p>
        </p:txBody>
      </p:sp>
      <p:pic>
        <p:nvPicPr>
          <p:cNvPr id="9" name="Picture 8">
            <a:extLst>
              <a:ext uri="{FF2B5EF4-FFF2-40B4-BE49-F238E27FC236}">
                <a16:creationId xmlns:a16="http://schemas.microsoft.com/office/drawing/2014/main" id="{386C5CDA-40E9-27A8-D9F0-4DACA1E57CDA}"/>
              </a:ext>
            </a:extLst>
          </p:cNvPr>
          <p:cNvPicPr>
            <a:picLocks noChangeAspect="1"/>
          </p:cNvPicPr>
          <p:nvPr/>
        </p:nvPicPr>
        <p:blipFill>
          <a:blip r:embed="rId2"/>
          <a:stretch>
            <a:fillRect/>
          </a:stretch>
        </p:blipFill>
        <p:spPr>
          <a:xfrm>
            <a:off x="7951107" y="2603500"/>
            <a:ext cx="2926690" cy="3524541"/>
          </a:xfrm>
          <a:prstGeom prst="rect">
            <a:avLst/>
          </a:prstGeom>
        </p:spPr>
      </p:pic>
    </p:spTree>
    <p:extLst>
      <p:ext uri="{BB962C8B-B14F-4D97-AF65-F5344CB8AC3E}">
        <p14:creationId xmlns:p14="http://schemas.microsoft.com/office/powerpoint/2010/main" val="3993201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9E5A-1855-B38C-9479-1AFCB11B1AA2}"/>
              </a:ext>
            </a:extLst>
          </p:cNvPr>
          <p:cNvSpPr>
            <a:spLocks noGrp="1"/>
          </p:cNvSpPr>
          <p:nvPr>
            <p:ph type="title"/>
          </p:nvPr>
        </p:nvSpPr>
        <p:spPr>
          <a:xfrm>
            <a:off x="1154954" y="973668"/>
            <a:ext cx="8761413" cy="997636"/>
          </a:xfrm>
        </p:spPr>
        <p:txBody>
          <a:bodyPr/>
          <a:lstStyle/>
          <a:p>
            <a:r>
              <a:rPr lang="en-TR" sz="3200" b="1" dirty="0">
                <a:solidFill>
                  <a:srgbClr val="FF0000"/>
                </a:solidFill>
              </a:rPr>
              <a:t>Yapay Zeka Test Uzmanının Görevleri</a:t>
            </a:r>
            <a:endParaRPr lang="en-TR" sz="3200" dirty="0"/>
          </a:p>
        </p:txBody>
      </p:sp>
      <p:sp>
        <p:nvSpPr>
          <p:cNvPr id="3" name="Content Placeholder 2">
            <a:extLst>
              <a:ext uri="{FF2B5EF4-FFF2-40B4-BE49-F238E27FC236}">
                <a16:creationId xmlns:a16="http://schemas.microsoft.com/office/drawing/2014/main" id="{AA392461-D20D-6A88-8934-DD89A6B0B235}"/>
              </a:ext>
            </a:extLst>
          </p:cNvPr>
          <p:cNvSpPr>
            <a:spLocks noGrp="1"/>
          </p:cNvSpPr>
          <p:nvPr>
            <p:ph idx="1"/>
          </p:nvPr>
        </p:nvSpPr>
        <p:spPr>
          <a:xfrm>
            <a:off x="1154954" y="2481943"/>
            <a:ext cx="6017741" cy="4168239"/>
          </a:xfrm>
        </p:spPr>
        <p:txBody>
          <a:bodyPr>
            <a:normAutofit fontScale="47500" lnSpcReduction="20000"/>
          </a:bodyPr>
          <a:lstStyle/>
          <a:p>
            <a:pPr indent="0">
              <a:buNone/>
            </a:pPr>
            <a:endParaRPr lang="en-TR" sz="26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indent="457200"/>
            <a:r>
              <a:rPr lang="en-TR" sz="29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Gereksinimleri Analiz Etme: </a:t>
            </a:r>
          </a:p>
          <a:p>
            <a:pPr indent="0">
              <a:buNone/>
            </a:pPr>
            <a:r>
              <a:rPr lang="en-TR" sz="29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2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Projeler</a:t>
            </a:r>
            <a:r>
              <a:rPr lang="en-TR" sz="29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TR" sz="2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için işlevsel kriterler oluşturan </a:t>
            </a:r>
            <a:r>
              <a:rPr lang="en-TR" sz="29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müşteri ihtiyaç ve 			beklentilerin </a:t>
            </a:r>
            <a:r>
              <a:rPr lang="en-TR" sz="29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anlaşılmasını içerir.</a:t>
            </a:r>
          </a:p>
          <a:p>
            <a:pPr indent="457200"/>
            <a:r>
              <a:rPr lang="en-TR" sz="29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Test Senaryoları Tasarlama:</a:t>
            </a:r>
          </a:p>
          <a:p>
            <a:pPr indent="0">
              <a:buNone/>
            </a:pPr>
            <a:r>
              <a:rPr lang="en-TR" sz="2900" kern="100" dirty="0">
                <a:effectLst/>
                <a:latin typeface="Calibri" panose="020F0502020204030204" pitchFamily="34" charset="0"/>
                <a:ea typeface="Calibri" panose="020F0502020204030204" pitchFamily="34" charset="0"/>
                <a:cs typeface="Times New Roman" panose="02020603050405020304" pitchFamily="18" charset="0"/>
              </a:rPr>
              <a:t>		Zorlu ve beklenmedik durumlar da dahil olmak üzere </a:t>
            </a:r>
            <a:r>
              <a:rPr lang="en-TR" sz="2900" b="1" kern="100" dirty="0">
                <a:effectLst/>
                <a:latin typeface="Calibri" panose="020F0502020204030204" pitchFamily="34" charset="0"/>
                <a:ea typeface="Calibri" panose="020F0502020204030204" pitchFamily="34" charset="0"/>
                <a:cs typeface="Times New Roman" panose="02020603050405020304" pitchFamily="18" charset="0"/>
              </a:rPr>
              <a:t>gerçek 			durumları simüle eden</a:t>
            </a:r>
            <a:r>
              <a:rPr lang="en-TR" sz="2900" kern="100" dirty="0">
                <a:effectLst/>
                <a:latin typeface="Calibri" panose="020F0502020204030204" pitchFamily="34" charset="0"/>
                <a:ea typeface="Calibri" panose="020F0502020204030204" pitchFamily="34" charset="0"/>
                <a:cs typeface="Times New Roman" panose="02020603050405020304" pitchFamily="18" charset="0"/>
              </a:rPr>
              <a:t> test senaryoları geliştirir.</a:t>
            </a:r>
            <a:endParaRPr lang="en-TR" sz="29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indent="457200"/>
            <a:r>
              <a:rPr lang="en-TR" sz="29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Performansı Test Etme</a:t>
            </a:r>
            <a:endParaRPr lang="en-TR" sz="29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buNone/>
            </a:pPr>
            <a:r>
              <a:rPr lang="en-TR" sz="2900" kern="100" dirty="0">
                <a:effectLst/>
                <a:latin typeface="Calibri" panose="020F0502020204030204" pitchFamily="34" charset="0"/>
                <a:ea typeface="Calibri" panose="020F0502020204030204" pitchFamily="34" charset="0"/>
                <a:cs typeface="Times New Roman" panose="02020603050405020304" pitchFamily="18" charset="0"/>
              </a:rPr>
              <a:t>		Modelin performansını </a:t>
            </a:r>
            <a:r>
              <a:rPr lang="en-TR" sz="2900" b="1" kern="100" dirty="0">
                <a:effectLst/>
                <a:latin typeface="Calibri" panose="020F0502020204030204" pitchFamily="34" charset="0"/>
                <a:ea typeface="Calibri" panose="020F0502020204030204" pitchFamily="34" charset="0"/>
                <a:cs typeface="Times New Roman" panose="02020603050405020304" pitchFamily="18" charset="0"/>
              </a:rPr>
              <a:t>doğruluk ve hız açısından </a:t>
            </a:r>
            <a:r>
              <a:rPr lang="en-TR" sz="2900" kern="100" dirty="0">
                <a:effectLst/>
                <a:latin typeface="Calibri" panose="020F0502020204030204" pitchFamily="34" charset="0"/>
                <a:ea typeface="Calibri" panose="020F0502020204030204" pitchFamily="34" charset="0"/>
                <a:cs typeface="Times New Roman" panose="02020603050405020304" pitchFamily="18" charset="0"/>
              </a:rPr>
              <a:t>değerlendirin.</a:t>
            </a:r>
          </a:p>
          <a:p>
            <a:pPr indent="457200"/>
            <a:r>
              <a:rPr lang="en-TR" sz="29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Önyargı ve Adalet</a:t>
            </a:r>
            <a:endParaRPr lang="en-TR" sz="29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indent="0">
              <a:buNone/>
            </a:pPr>
            <a:r>
              <a:rPr lang="en-TR" sz="2900" kern="100" dirty="0">
                <a:effectLst/>
                <a:latin typeface="Calibri" panose="020F0502020204030204" pitchFamily="34" charset="0"/>
                <a:ea typeface="Calibri" panose="020F0502020204030204" pitchFamily="34" charset="0"/>
                <a:cs typeface="Times New Roman" panose="02020603050405020304" pitchFamily="18" charset="0"/>
              </a:rPr>
              <a:t>		Yapay zeka kararlarında </a:t>
            </a:r>
            <a:r>
              <a:rPr lang="en-TR" sz="2900" b="1" kern="100" dirty="0">
                <a:effectLst/>
                <a:latin typeface="Calibri" panose="020F0502020204030204" pitchFamily="34" charset="0"/>
                <a:ea typeface="Calibri" panose="020F0502020204030204" pitchFamily="34" charset="0"/>
                <a:cs typeface="Times New Roman" panose="02020603050405020304" pitchFamily="18" charset="0"/>
              </a:rPr>
              <a:t>önyargı olup olmadığını kontrol edilmeli 		</a:t>
            </a:r>
            <a:r>
              <a:rPr lang="en-TR" sz="2900" kern="100" dirty="0">
                <a:effectLst/>
                <a:latin typeface="Calibri" panose="020F0502020204030204" pitchFamily="34" charset="0"/>
                <a:ea typeface="Calibri" panose="020F0502020204030204" pitchFamily="34" charset="0"/>
                <a:cs typeface="Times New Roman" panose="02020603050405020304" pitchFamily="18" charset="0"/>
              </a:rPr>
              <a:t>ve demografik gruplar arasında sonuçların adil olmasını 				sağlayın.</a:t>
            </a:r>
          </a:p>
          <a:p>
            <a:pPr indent="457200"/>
            <a:r>
              <a:rPr lang="en-TR" sz="29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Test için Yapay Zeka </a:t>
            </a:r>
            <a:r>
              <a:rPr lang="en-TR" sz="2900" b="1" u="sng"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Y</a:t>
            </a:r>
            <a:r>
              <a:rPr lang="en-TR" sz="29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azılımı </a:t>
            </a:r>
            <a:r>
              <a:rPr lang="en-TR" sz="2900" b="1" u="sng"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K</a:t>
            </a:r>
            <a:r>
              <a:rPr lang="en-TR" sz="29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ullanma</a:t>
            </a:r>
            <a:endParaRPr lang="en-TR" sz="2900" b="1" kern="1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indent="0">
              <a:buNone/>
            </a:pPr>
            <a:r>
              <a:rPr lang="en-TR" sz="2900" kern="100" dirty="0">
                <a:effectLst/>
                <a:latin typeface="Calibri" panose="020F0502020204030204" pitchFamily="34" charset="0"/>
                <a:ea typeface="Calibri" panose="020F0502020204030204" pitchFamily="34" charset="0"/>
                <a:cs typeface="Times New Roman" panose="02020603050405020304" pitchFamily="18" charset="0"/>
              </a:rPr>
              <a:t>		Test süreçlerini </a:t>
            </a:r>
            <a:r>
              <a:rPr lang="en-TR" sz="2900" b="1" kern="100" dirty="0">
                <a:effectLst/>
                <a:latin typeface="Calibri" panose="020F0502020204030204" pitchFamily="34" charset="0"/>
                <a:ea typeface="Calibri" panose="020F0502020204030204" pitchFamily="34" charset="0"/>
                <a:cs typeface="Times New Roman" panose="02020603050405020304" pitchFamily="18" charset="0"/>
              </a:rPr>
              <a:t>otomatikleştirmek</a:t>
            </a:r>
            <a:r>
              <a:rPr lang="en-TR" sz="2900" kern="100" dirty="0">
                <a:effectLst/>
                <a:latin typeface="Calibri" panose="020F0502020204030204" pitchFamily="34" charset="0"/>
                <a:ea typeface="Calibri" panose="020F0502020204030204" pitchFamily="34" charset="0"/>
                <a:cs typeface="Times New Roman" panose="02020603050405020304" pitchFamily="18" charset="0"/>
              </a:rPr>
              <a:t> ve </a:t>
            </a:r>
            <a:r>
              <a:rPr lang="en-TR" sz="2900" b="1" kern="100" dirty="0">
                <a:effectLst/>
                <a:latin typeface="Calibri" panose="020F0502020204030204" pitchFamily="34" charset="0"/>
                <a:ea typeface="Calibri" panose="020F0502020204030204" pitchFamily="34" charset="0"/>
                <a:cs typeface="Times New Roman" panose="02020603050405020304" pitchFamily="18" charset="0"/>
              </a:rPr>
              <a:t>geliştirmek</a:t>
            </a:r>
            <a:r>
              <a:rPr lang="en-TR" sz="2900" kern="100" dirty="0">
                <a:effectLst/>
                <a:latin typeface="Calibri" panose="020F0502020204030204" pitchFamily="34" charset="0"/>
                <a:ea typeface="Calibri" panose="020F0502020204030204" pitchFamily="34" charset="0"/>
                <a:cs typeface="Times New Roman" panose="02020603050405020304" pitchFamily="18" charset="0"/>
              </a:rPr>
              <a:t> için Yapay Zeka 		test toollarından  ve frameworlerden destek alınmalı.</a:t>
            </a:r>
          </a:p>
          <a:p>
            <a:pPr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TR" dirty="0"/>
          </a:p>
        </p:txBody>
      </p:sp>
      <p:pic>
        <p:nvPicPr>
          <p:cNvPr id="5" name="Picture 4">
            <a:extLst>
              <a:ext uri="{FF2B5EF4-FFF2-40B4-BE49-F238E27FC236}">
                <a16:creationId xmlns:a16="http://schemas.microsoft.com/office/drawing/2014/main" id="{AED374C4-BBFD-00F4-D47D-6EE489523981}"/>
              </a:ext>
            </a:extLst>
          </p:cNvPr>
          <p:cNvPicPr>
            <a:picLocks noChangeAspect="1"/>
          </p:cNvPicPr>
          <p:nvPr/>
        </p:nvPicPr>
        <p:blipFill>
          <a:blip r:embed="rId2"/>
          <a:stretch>
            <a:fillRect/>
          </a:stretch>
        </p:blipFill>
        <p:spPr>
          <a:xfrm>
            <a:off x="7445801" y="3029574"/>
            <a:ext cx="3591244" cy="2854758"/>
          </a:xfrm>
          <a:prstGeom prst="rect">
            <a:avLst/>
          </a:prstGeom>
        </p:spPr>
      </p:pic>
    </p:spTree>
    <p:extLst>
      <p:ext uri="{BB962C8B-B14F-4D97-AF65-F5344CB8AC3E}">
        <p14:creationId xmlns:p14="http://schemas.microsoft.com/office/powerpoint/2010/main" val="2474418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98FD-5FA4-AE16-0A36-4D38769E4A31}"/>
              </a:ext>
            </a:extLst>
          </p:cNvPr>
          <p:cNvSpPr>
            <a:spLocks noGrp="1"/>
          </p:cNvSpPr>
          <p:nvPr>
            <p:ph type="title"/>
          </p:nvPr>
        </p:nvSpPr>
        <p:spPr>
          <a:xfrm>
            <a:off x="819397" y="973668"/>
            <a:ext cx="9678390" cy="706964"/>
          </a:xfrm>
        </p:spPr>
        <p:txBody>
          <a:bodyPr/>
          <a:lstStyle/>
          <a:p>
            <a:r>
              <a:rPr lang="en-TR" sz="3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Bir AI Test Uzmanının Temel Görevleri</a:t>
            </a:r>
            <a:endParaRPr lang="en-TR" sz="3400" dirty="0"/>
          </a:p>
        </p:txBody>
      </p:sp>
      <p:sp>
        <p:nvSpPr>
          <p:cNvPr id="3" name="Content Placeholder 2">
            <a:extLst>
              <a:ext uri="{FF2B5EF4-FFF2-40B4-BE49-F238E27FC236}">
                <a16:creationId xmlns:a16="http://schemas.microsoft.com/office/drawing/2014/main" id="{7BEFCDF0-3E08-63FC-2F2A-D612229DA10D}"/>
              </a:ext>
            </a:extLst>
          </p:cNvPr>
          <p:cNvSpPr>
            <a:spLocks noGrp="1"/>
          </p:cNvSpPr>
          <p:nvPr>
            <p:ph idx="1"/>
          </p:nvPr>
        </p:nvSpPr>
        <p:spPr>
          <a:xfrm>
            <a:off x="653145" y="2375065"/>
            <a:ext cx="6282046" cy="4286991"/>
          </a:xfrm>
        </p:spPr>
        <p:txBody>
          <a:bodyPr>
            <a:normAutofit/>
          </a:bodyPr>
          <a:lstStyle/>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Test Planlama: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Test hedeflerinin tanımlanması</a:t>
            </a:r>
            <a:r>
              <a:rPr lang="en-TR" kern="1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uygun test yöntemlerinin seçilmesi </a:t>
            </a:r>
            <a:r>
              <a:rPr lang="en-TR" kern="100" dirty="0">
                <a:effectLst/>
                <a:latin typeface="Calibri" panose="020F0502020204030204" pitchFamily="34" charset="0"/>
                <a:ea typeface="Calibri" panose="020F0502020204030204" pitchFamily="34" charset="0"/>
                <a:cs typeface="Times New Roman" panose="02020603050405020304" pitchFamily="18" charset="0"/>
              </a:rPr>
              <a:t>ve </a:t>
            </a:r>
          </a:p>
          <a:p>
            <a:pPr lvl="1"/>
            <a:r>
              <a:rPr lang="en-TR" b="1" kern="100" dirty="0">
                <a:effectLst/>
                <a:latin typeface="Calibri" panose="020F0502020204030204" pitchFamily="34" charset="0"/>
                <a:ea typeface="Calibri" panose="020F0502020204030204" pitchFamily="34" charset="0"/>
                <a:cs typeface="Times New Roman" panose="02020603050405020304" pitchFamily="18" charset="0"/>
              </a:rPr>
              <a:t>test senaryolarının belirlenmesi </a:t>
            </a:r>
          </a:p>
          <a:p>
            <a:pPr marL="457200" lvl="1" indent="0">
              <a:buNone/>
            </a:pPr>
            <a:r>
              <a:rPr lang="en-TR" kern="100" dirty="0">
                <a:effectLst/>
                <a:latin typeface="Calibri" panose="020F0502020204030204" pitchFamily="34" charset="0"/>
                <a:ea typeface="Calibri" panose="020F0502020204030204" pitchFamily="34" charset="0"/>
                <a:cs typeface="Times New Roman" panose="02020603050405020304" pitchFamily="18" charset="0"/>
              </a:rPr>
              <a:t>de dahil olmak üzere AI sistemlerini değerlendirmek için test planları ve stratejileri oluşturmak.</a:t>
            </a:r>
          </a:p>
          <a:p>
            <a:r>
              <a:rPr lang="en-TR" sz="1800" b="1" u="sng"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Test Koşumu:</a:t>
            </a:r>
            <a:r>
              <a:rPr lang="en-TR"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TR"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Yapay zeka algoritmalarının ve modellerinin </a:t>
            </a:r>
            <a:r>
              <a:rPr lang="en-TR" sz="1800" b="1" kern="100" dirty="0">
                <a:effectLst/>
                <a:latin typeface="Calibri" panose="020F0502020204030204" pitchFamily="34" charset="0"/>
                <a:ea typeface="Calibri" panose="020F0502020204030204" pitchFamily="34" charset="0"/>
                <a:cs typeface="Times New Roman" panose="02020603050405020304" pitchFamily="18" charset="0"/>
              </a:rPr>
              <a:t>davranışını ve performansını değerlendirmek için </a:t>
            </a:r>
            <a:r>
              <a:rPr lang="en-TR" sz="1800" kern="100" dirty="0">
                <a:effectLst/>
                <a:latin typeface="Calibri" panose="020F0502020204030204" pitchFamily="34" charset="0"/>
                <a:ea typeface="Calibri" panose="020F0502020204030204" pitchFamily="34" charset="0"/>
                <a:cs typeface="Times New Roman" panose="02020603050405020304" pitchFamily="18" charset="0"/>
              </a:rPr>
              <a:t>işlevsel test, regresyon testi, performans testi ve kullanılabilirlik testi gibi çeşitli test türlerinin gerçekleştirilmesi.</a:t>
            </a:r>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5A4E885-C222-1319-0681-938253F551B9}"/>
              </a:ext>
            </a:extLst>
          </p:cNvPr>
          <p:cNvPicPr>
            <a:picLocks noChangeAspect="1"/>
          </p:cNvPicPr>
          <p:nvPr/>
        </p:nvPicPr>
        <p:blipFill>
          <a:blip r:embed="rId2"/>
          <a:stretch>
            <a:fillRect/>
          </a:stretch>
        </p:blipFill>
        <p:spPr>
          <a:xfrm>
            <a:off x="7101443" y="2816824"/>
            <a:ext cx="4610331" cy="3067508"/>
          </a:xfrm>
          <a:prstGeom prst="rect">
            <a:avLst/>
          </a:prstGeom>
        </p:spPr>
      </p:pic>
    </p:spTree>
    <p:extLst>
      <p:ext uri="{BB962C8B-B14F-4D97-AF65-F5344CB8AC3E}">
        <p14:creationId xmlns:p14="http://schemas.microsoft.com/office/powerpoint/2010/main" val="29427880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9007</TotalTime>
  <Words>2287</Words>
  <Application>Microsoft Macintosh PowerPoint</Application>
  <PresentationFormat>Widescreen</PresentationFormat>
  <Paragraphs>215</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Century Gothic</vt:lpstr>
      <vt:lpstr>Inter</vt:lpstr>
      <vt:lpstr>Wingdings 3</vt:lpstr>
      <vt:lpstr>Ion Boardroom</vt:lpstr>
      <vt:lpstr> AI ile TEST  UZMANININ  GELECEĞİ </vt:lpstr>
      <vt:lpstr>Yapay Zeka Testleri Nedir</vt:lpstr>
      <vt:lpstr>Yapay Zeka Testleri Nedir</vt:lpstr>
      <vt:lpstr>Yapay Zeka Testleri Nedir</vt:lpstr>
      <vt:lpstr>Yapay Zeka Yazılım Testlerini Nasıl Sonsuza Kadar Değiştiriyor?</vt:lpstr>
      <vt:lpstr>Yapay Zeka Neden Test Uzmanının Yerini Alamıyor </vt:lpstr>
      <vt:lpstr>Yapay Zeka Neden Test Uzmanının Yerini Alamıyor</vt:lpstr>
      <vt:lpstr>Yapay Zeka Test Uzmanının Görevleri</vt:lpstr>
      <vt:lpstr>Bir AI Test Uzmanının Temel Görevleri</vt:lpstr>
      <vt:lpstr>Bir AI Test Uzmanının Temel Görevleri</vt:lpstr>
      <vt:lpstr>Bir AI Test Uzmanının Temel Görevleri</vt:lpstr>
      <vt:lpstr>Bir AI Test Uzmanının Temel Görevleri</vt:lpstr>
      <vt:lpstr>Bir AI Test Uzmanının Temel Görevleri</vt:lpstr>
      <vt:lpstr>Bir AI Test Uzmanının Temel Görevleri</vt:lpstr>
      <vt:lpstr>Yapay Zeka Test Uzmanları için Temel Yetenekler</vt:lpstr>
      <vt:lpstr>Yapay Zeka Test Uzmanları için Temel Yetenekler</vt:lpstr>
      <vt:lpstr>Yapay Zeka Test Uzmanları için Temel Yetenekler</vt:lpstr>
      <vt:lpstr>Yapay Zeka Test Uzmanları için Temel Yetenekler</vt:lpstr>
      <vt:lpstr>Yapay Zeka Test Uzmanları için Temel Beceriler</vt:lpstr>
      <vt:lpstr>Nasıl Yapay Zeka Test Uzmanı Olursunuz?</vt:lpstr>
      <vt:lpstr>Yapay Zeka Test Ekipleri İçin Önemli Roller</vt:lpstr>
      <vt:lpstr>Yapay Zeka Test Ekipleri İçin Önemli Roller</vt:lpstr>
      <vt:lpstr>Yapay Zeka Test Ekipleri İçin Önemli Roller</vt:lpstr>
      <vt:lpstr>Yapay Zeka Test Ekipleri İçin Önemli Roller</vt:lpstr>
      <vt:lpstr>Yapay Zeka Test Uzmanı Olarak Başarılı Bir Kariyer Başlatmanın 7 Adımı</vt:lpstr>
      <vt:lpstr>Yapay Zeka Test Uzmanı Olarak Başarılı Bir Kariyer Başlatmanın 7 Adımı</vt:lpstr>
      <vt:lpstr>Yapay Zeka Test Uzmanı Olarak Başarılı Bir Kariyer Başlatmanın 7 Adımı</vt:lpstr>
      <vt:lpstr>ISTQB® Sertifikalı Test Cihazı-AI Testi (CT-AI) Sertifikasyonu Nedir?</vt:lpstr>
      <vt:lpstr>ISTQB® CT-AI Sertifikasyonu Kapsamı</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19</cp:revision>
  <dcterms:created xsi:type="dcterms:W3CDTF">2024-07-02T07:49:39Z</dcterms:created>
  <dcterms:modified xsi:type="dcterms:W3CDTF">2024-07-08T13:56:48Z</dcterms:modified>
</cp:coreProperties>
</file>